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25"/>
  </p:notesMasterIdLst>
  <p:handoutMasterIdLst>
    <p:handoutMasterId r:id="rId26"/>
  </p:handoutMasterIdLst>
  <p:sldIdLst>
    <p:sldId id="292" r:id="rId5"/>
    <p:sldId id="436" r:id="rId6"/>
    <p:sldId id="412" r:id="rId7"/>
    <p:sldId id="432" r:id="rId8"/>
    <p:sldId id="414" r:id="rId9"/>
    <p:sldId id="438" r:id="rId10"/>
    <p:sldId id="434" r:id="rId11"/>
    <p:sldId id="418" r:id="rId12"/>
    <p:sldId id="439" r:id="rId13"/>
    <p:sldId id="419" r:id="rId14"/>
    <p:sldId id="421" r:id="rId15"/>
    <p:sldId id="422" r:id="rId16"/>
    <p:sldId id="425" r:id="rId17"/>
    <p:sldId id="427" r:id="rId18"/>
    <p:sldId id="415" r:id="rId19"/>
    <p:sldId id="437" r:id="rId20"/>
    <p:sldId id="431" r:id="rId21"/>
    <p:sldId id="433" r:id="rId22"/>
    <p:sldId id="435" r:id="rId23"/>
    <p:sldId id="440" r:id="rId24"/>
  </p:sldIdLst>
  <p:sldSz cx="12192000" cy="6858000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9FB4"/>
    <a:srgbClr val="649880"/>
    <a:srgbClr val="A612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36" autoAdjust="0"/>
    <p:restoredTop sz="90209" autoAdjust="0"/>
  </p:normalViewPr>
  <p:slideViewPr>
    <p:cSldViewPr snapToGrid="0">
      <p:cViewPr varScale="1">
        <p:scale>
          <a:sx n="78" d="100"/>
          <a:sy n="78" d="100"/>
        </p:scale>
        <p:origin x="184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BC10E507-31B5-BCEA-6FE0-A012E43F93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32A9A37-1B54-454F-DBCA-CA30FAA274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5D356D7-A14F-8246-AE16-8FC08BFFD758}" type="datetime1">
              <a:rPr lang="it-IT"/>
              <a:pPr>
                <a:defRPr/>
              </a:pPr>
              <a:t>19/05/24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F21897B-E98D-557A-112C-03E016F3CC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F29D115-FA34-8B8C-347B-30042189BC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5BEC1F4-62EB-1740-840D-A3605ABF2CA8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95BBA59-58E0-1FF0-BF26-7AC8CF35EC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4F8856A-E320-26CA-F5D5-1AAC37E941E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2F42FB7-86F5-CF46-8A31-AC3A06B7F025}" type="datetime1">
              <a:rPr lang="it-IT"/>
              <a:pPr>
                <a:defRPr/>
              </a:pPr>
              <a:t>19/05/24</a:t>
            </a:fld>
            <a:endParaRPr lang="it-IT" dirty="0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30F59A0C-B3D9-CEC2-24D7-C73EA389D5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dirty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A6603225-4155-2170-BF30-1517F08B5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dirty="0"/>
              <a:t>Fare clic per modificare gli stili del testo dello schema</a:t>
            </a:r>
          </a:p>
          <a:p>
            <a:pPr lvl="1"/>
            <a:r>
              <a:rPr lang="it-IT" noProof="0" dirty="0"/>
              <a:t>Secondo livello</a:t>
            </a:r>
          </a:p>
          <a:p>
            <a:pPr lvl="2"/>
            <a:r>
              <a:rPr lang="it-IT" noProof="0" dirty="0"/>
              <a:t>Terzo livello</a:t>
            </a:r>
          </a:p>
          <a:p>
            <a:pPr lvl="3"/>
            <a:r>
              <a:rPr lang="it-IT" noProof="0" dirty="0"/>
              <a:t>Quarto livello</a:t>
            </a:r>
          </a:p>
          <a:p>
            <a:pPr lvl="4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2943B63-5253-2987-723B-F0561293F1A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BDA331C-9FA9-03FA-AE79-0C15A7EC7B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42343C9-BC07-5F4E-8227-ADDC3A5E43CF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2343C9-BC07-5F4E-8227-ADDC3A5E43CF}" type="slidenum">
              <a:rPr lang="it-IT" smtClean="0"/>
              <a:pPr>
                <a:defRPr/>
              </a:pPr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41968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2343C9-BC07-5F4E-8227-ADDC3A5E43CF}" type="slidenum">
              <a:rPr lang="it-IT" smtClean="0"/>
              <a:pPr>
                <a:defRPr/>
              </a:pPr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44409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err="1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2343C9-BC07-5F4E-8227-ADDC3A5E43CF}" type="slidenum">
              <a:rPr lang="it-IT" smtClean="0"/>
              <a:pPr>
                <a:defRPr/>
              </a:pPr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16723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2343C9-BC07-5F4E-8227-ADDC3A5E43CF}" type="slidenum">
              <a:rPr lang="it-IT" smtClean="0"/>
              <a:pPr>
                <a:defRPr/>
              </a:pPr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15595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2343C9-BC07-5F4E-8227-ADDC3A5E43CF}" type="slidenum">
              <a:rPr lang="it-IT" smtClean="0"/>
              <a:pPr>
                <a:defRPr/>
              </a:pPr>
              <a:t>12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03608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2343C9-BC07-5F4E-8227-ADDC3A5E43CF}" type="slidenum">
              <a:rPr lang="it-IT" smtClean="0"/>
              <a:pPr>
                <a:defRPr/>
              </a:pPr>
              <a:t>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73925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E61225E-D5E9-2AA0-3452-6E25BECAAE6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9D0A1-C9D7-FC42-B246-76EDC7E2A880}" type="datetime1">
              <a:rPr lang="it-IT"/>
              <a:pPr>
                <a:defRPr/>
              </a:pPr>
              <a:t>19/05/24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8614F5A-99EA-CF42-4CD8-7C23D64765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FF687A-804C-D300-F6E2-74C386D773E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DC505-6261-C14F-829D-2D8C5BE36CA3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207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ma 14">
            <a:extLst>
              <a:ext uri="{FF2B5EF4-FFF2-40B4-BE49-F238E27FC236}">
                <a16:creationId xmlns:a16="http://schemas.microsoft.com/office/drawing/2014/main" id="{D4E58641-680C-A7F3-341E-D782D61415A0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3DC068C-A57C-0A9F-730F-0C432AECB032}"/>
              </a:ext>
            </a:extLst>
          </p:cNvPr>
          <p:cNvSpPr/>
          <p:nvPr/>
        </p:nvSpPr>
        <p:spPr>
          <a:xfrm>
            <a:off x="0" y="0"/>
            <a:ext cx="4654550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F85B659-2229-4CDC-20E4-8F2A32160F4D}"/>
              </a:ext>
            </a:extLst>
          </p:cNvPr>
          <p:cNvSpPr/>
          <p:nvPr userDrawn="1"/>
        </p:nvSpPr>
        <p:spPr>
          <a:xfrm>
            <a:off x="0" y="1397000"/>
            <a:ext cx="1036638" cy="13287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69B9EBB-4111-853C-569E-6ED1DE242C09}"/>
              </a:ext>
            </a:extLst>
          </p:cNvPr>
          <p:cNvSpPr/>
          <p:nvPr userDrawn="1"/>
        </p:nvSpPr>
        <p:spPr>
          <a:xfrm>
            <a:off x="5459413" y="623888"/>
            <a:ext cx="5713412" cy="1254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cxnSp>
        <p:nvCxnSpPr>
          <p:cNvPr id="9" name="Connecteur droit 19">
            <a:extLst>
              <a:ext uri="{FF2B5EF4-FFF2-40B4-BE49-F238E27FC236}">
                <a16:creationId xmlns:a16="http://schemas.microsoft.com/office/drawing/2014/main" id="{1AFA4A6B-AC0D-AE28-8A8B-3EBC68015023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063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19">
            <a:extLst>
              <a:ext uri="{FF2B5EF4-FFF2-40B4-BE49-F238E27FC236}">
                <a16:creationId xmlns:a16="http://schemas.microsoft.com/office/drawing/2014/main" id="{B148C8AB-8F85-FCD2-3AA4-F320F96B4624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5"/>
            <a:ext cx="1000125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9">
            <a:extLst>
              <a:ext uri="{FF2B5EF4-FFF2-40B4-BE49-F238E27FC236}">
                <a16:creationId xmlns:a16="http://schemas.microsoft.com/office/drawing/2014/main" id="{6F5344F4-A0DE-14A6-EC24-C7BF2F6BC3C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6425" y="6446838"/>
            <a:ext cx="406400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egnaposto piè di pagina 2">
            <a:extLst>
              <a:ext uri="{FF2B5EF4-FFF2-40B4-BE49-F238E27FC236}">
                <a16:creationId xmlns:a16="http://schemas.microsoft.com/office/drawing/2014/main" id="{469B8A8A-8517-05C2-30F3-90CBF21B61FF}"/>
              </a:ext>
            </a:extLst>
          </p:cNvPr>
          <p:cNvSpPr txBox="1">
            <a:spLocks/>
          </p:cNvSpPr>
          <p:nvPr userDrawn="1"/>
        </p:nvSpPr>
        <p:spPr>
          <a:xfrm>
            <a:off x="215900" y="6446838"/>
            <a:ext cx="4846638" cy="365125"/>
          </a:xfrm>
          <a:prstGeom prst="rect">
            <a:avLst/>
          </a:prstGeom>
        </p:spPr>
        <p:txBody>
          <a:bodyPr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/>
              <a:t>Direttori del Corso – M. De Luca – M.A. Zappa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/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3" name="Segnaposto data 1">
            <a:extLst>
              <a:ext uri="{FF2B5EF4-FFF2-40B4-BE49-F238E27FC236}">
                <a16:creationId xmlns:a16="http://schemas.microsoft.com/office/drawing/2014/main" id="{363B637F-4453-C72A-D0FE-D8166159E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C175BD50-6EEF-0246-8752-82EB8C4C9F5A}" type="datetime1">
              <a:rPr lang="it-IT"/>
              <a:pPr>
                <a:defRPr/>
              </a:pPr>
              <a:t>19/05/24</a:t>
            </a:fld>
            <a:endParaRPr lang="it-IT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5195546F-07EC-89FF-7E1E-6D9EC6271E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5CD1D2A5-FB28-6B49-9F75-CC8EB9E8164F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77694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14E51CFD-CDAF-9F9F-1080-59030E0346C2}"/>
              </a:ext>
            </a:extLst>
          </p:cNvPr>
          <p:cNvSpPr txBox="1">
            <a:spLocks/>
          </p:cNvSpPr>
          <p:nvPr userDrawn="1"/>
        </p:nvSpPr>
        <p:spPr>
          <a:xfrm>
            <a:off x="215900" y="6446838"/>
            <a:ext cx="4846638" cy="365125"/>
          </a:xfrm>
          <a:prstGeom prst="rect">
            <a:avLst/>
          </a:prstGeom>
        </p:spPr>
        <p:txBody>
          <a:bodyPr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/>
              <a:t>Direttori del Corso – M. De Luca – M.A. Zappa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data 6">
            <a:extLst>
              <a:ext uri="{FF2B5EF4-FFF2-40B4-BE49-F238E27FC236}">
                <a16:creationId xmlns:a16="http://schemas.microsoft.com/office/drawing/2014/main" id="{59F3CD01-0979-BA74-755C-9597725EC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4B973-9618-6B43-9FAD-97D36678D463}" type="datetime1">
              <a:rPr lang="it-IT"/>
              <a:pPr>
                <a:defRPr/>
              </a:pPr>
              <a:t>19/05/24</a:t>
            </a:fld>
            <a:endParaRPr lang="it-IT" dirty="0"/>
          </a:p>
        </p:txBody>
      </p:sp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74CF3774-1B08-5287-1E8D-F1EE6D28BB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FE032-E19E-B14D-AF70-268F7D5D83F3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55402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ma 14">
            <a:extLst>
              <a:ext uri="{FF2B5EF4-FFF2-40B4-BE49-F238E27FC236}">
                <a16:creationId xmlns:a16="http://schemas.microsoft.com/office/drawing/2014/main" id="{DE6844D8-16A3-715B-A95B-215DA9875E73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1B2D70B-CCF1-BB46-F106-2C38446AC731}"/>
              </a:ext>
            </a:extLst>
          </p:cNvPr>
          <p:cNvSpPr/>
          <p:nvPr/>
        </p:nvSpPr>
        <p:spPr>
          <a:xfrm>
            <a:off x="0" y="0"/>
            <a:ext cx="4654550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EF74DC3-A4E7-DF62-95A6-55E301329640}"/>
              </a:ext>
            </a:extLst>
          </p:cNvPr>
          <p:cNvSpPr/>
          <p:nvPr userDrawn="1"/>
        </p:nvSpPr>
        <p:spPr>
          <a:xfrm>
            <a:off x="0" y="2003425"/>
            <a:ext cx="1036638" cy="1857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E6225FD-EF73-42D5-30EB-375918211F53}"/>
              </a:ext>
            </a:extLst>
          </p:cNvPr>
          <p:cNvSpPr/>
          <p:nvPr userDrawn="1"/>
        </p:nvSpPr>
        <p:spPr>
          <a:xfrm>
            <a:off x="5459413" y="377825"/>
            <a:ext cx="5713412" cy="125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FB478C8-FD2C-8DCA-FA76-CD1112341D39}"/>
              </a:ext>
            </a:extLst>
          </p:cNvPr>
          <p:cNvSpPr/>
          <p:nvPr userDrawn="1"/>
        </p:nvSpPr>
        <p:spPr>
          <a:xfrm>
            <a:off x="1077913" y="2003425"/>
            <a:ext cx="3576637" cy="185737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6758601-D0A1-6075-651D-605171AC88F9}"/>
              </a:ext>
            </a:extLst>
          </p:cNvPr>
          <p:cNvSpPr/>
          <p:nvPr userDrawn="1"/>
        </p:nvSpPr>
        <p:spPr>
          <a:xfrm>
            <a:off x="1092200" y="993775"/>
            <a:ext cx="1036638" cy="936625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0" name="Segnaposto piè di pagina 2">
            <a:extLst>
              <a:ext uri="{FF2B5EF4-FFF2-40B4-BE49-F238E27FC236}">
                <a16:creationId xmlns:a16="http://schemas.microsoft.com/office/drawing/2014/main" id="{F0C24BB8-6AE9-29FC-AAE9-EC519CB6C0AA}"/>
              </a:ext>
            </a:extLst>
          </p:cNvPr>
          <p:cNvSpPr txBox="1">
            <a:spLocks/>
          </p:cNvSpPr>
          <p:nvPr userDrawn="1"/>
        </p:nvSpPr>
        <p:spPr>
          <a:xfrm>
            <a:off x="215900" y="6446838"/>
            <a:ext cx="4846638" cy="365125"/>
          </a:xfrm>
          <a:prstGeom prst="rect">
            <a:avLst/>
          </a:prstGeom>
        </p:spPr>
        <p:txBody>
          <a:bodyPr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/>
              <a:t>Direttori del Corso – M. De Luca – M.A. Zappa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anchor="ctr"/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1" name="Segnaposto data 1">
            <a:extLst>
              <a:ext uri="{FF2B5EF4-FFF2-40B4-BE49-F238E27FC236}">
                <a16:creationId xmlns:a16="http://schemas.microsoft.com/office/drawing/2014/main" id="{D2F8ECE9-2005-5936-9DDF-462E4EBD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1EC59100-D93F-2242-88EF-CAEA46F25DBF}" type="datetime1">
              <a:rPr lang="it-IT"/>
              <a:pPr>
                <a:defRPr/>
              </a:pPr>
              <a:t>19/05/24</a:t>
            </a:fld>
            <a:endParaRPr lang="it-IT" dirty="0"/>
          </a:p>
        </p:txBody>
      </p:sp>
      <p:sp>
        <p:nvSpPr>
          <p:cNvPr id="12" name="Segnaposto numero diapositiva 3">
            <a:extLst>
              <a:ext uri="{FF2B5EF4-FFF2-40B4-BE49-F238E27FC236}">
                <a16:creationId xmlns:a16="http://schemas.microsoft.com/office/drawing/2014/main" id="{210018CC-039F-30B6-27D5-C7F6F2265F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B39CCA44-C659-F24F-A992-01576B658BDA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60047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ma 14">
            <a:extLst>
              <a:ext uri="{FF2B5EF4-FFF2-40B4-BE49-F238E27FC236}">
                <a16:creationId xmlns:a16="http://schemas.microsoft.com/office/drawing/2014/main" id="{63301D8D-C9F2-9AF5-7025-A5A412972F66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59EB550F-F967-DECD-B0F5-E38132A0FE3A}"/>
              </a:ext>
            </a:extLst>
          </p:cNvPr>
          <p:cNvSpPr txBox="1">
            <a:spLocks/>
          </p:cNvSpPr>
          <p:nvPr userDrawn="1"/>
        </p:nvSpPr>
        <p:spPr>
          <a:xfrm>
            <a:off x="215900" y="6446838"/>
            <a:ext cx="4846638" cy="365125"/>
          </a:xfrm>
          <a:prstGeom prst="rect">
            <a:avLst/>
          </a:prstGeom>
        </p:spPr>
        <p:txBody>
          <a:bodyPr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/>
              <a:t>Direttori del Corso – M. De Luca – M.A. Zappa</a:t>
            </a:r>
            <a:endParaRPr lang="it-IT" dirty="0"/>
          </a:p>
        </p:txBody>
      </p:sp>
      <p:sp>
        <p:nvSpPr>
          <p:cNvPr id="18" name="Segnaposto immagine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anchor="ctr"/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1">
            <a:extLst>
              <a:ext uri="{FF2B5EF4-FFF2-40B4-BE49-F238E27FC236}">
                <a16:creationId xmlns:a16="http://schemas.microsoft.com/office/drawing/2014/main" id="{F1F7BE61-7FFB-14AD-5051-94A5D2FD296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026FD05B-E435-3D4C-BADB-806256A65389}" type="datetime1">
              <a:rPr lang="it-IT"/>
              <a:pPr>
                <a:defRPr/>
              </a:pPr>
              <a:t>19/05/24</a:t>
            </a:fld>
            <a:endParaRPr lang="it-IT" dirty="0"/>
          </a:p>
        </p:txBody>
      </p:sp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FA623FAD-B997-215C-1813-683CE47622B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6395D399-0C1A-DE4D-9423-CF9064C43477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11454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ma 14">
            <a:extLst>
              <a:ext uri="{FF2B5EF4-FFF2-40B4-BE49-F238E27FC236}">
                <a16:creationId xmlns:a16="http://schemas.microsoft.com/office/drawing/2014/main" id="{261D20E5-C4E2-2C14-BB9A-CA649A2A3E04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8" name="Segnaposto immagine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5" name="Segnaposto data 1">
            <a:extLst>
              <a:ext uri="{FF2B5EF4-FFF2-40B4-BE49-F238E27FC236}">
                <a16:creationId xmlns:a16="http://schemas.microsoft.com/office/drawing/2014/main" id="{22B82955-C8F2-CB04-5B43-695036FAD95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AFAFFF54-5A7A-054C-ADB1-0D9E8AD85D42}" type="datetime1">
              <a:rPr lang="it-IT"/>
              <a:pPr>
                <a:defRPr/>
              </a:pPr>
              <a:t>19/05/24</a:t>
            </a:fld>
            <a:endParaRPr lang="it-IT" dirty="0"/>
          </a:p>
        </p:txBody>
      </p:sp>
      <p:sp>
        <p:nvSpPr>
          <p:cNvPr id="6" name="Segnaposto piè di pagina 2">
            <a:extLst>
              <a:ext uri="{FF2B5EF4-FFF2-40B4-BE49-F238E27FC236}">
                <a16:creationId xmlns:a16="http://schemas.microsoft.com/office/drawing/2014/main" id="{C2104D6A-477C-FEF2-5E2E-35D4C1C2DA7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/>
              <a:t>Piè di pagina</a:t>
            </a:r>
          </a:p>
        </p:txBody>
      </p:sp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FB59199-C060-25DB-EDDA-05F483ADC9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A7B543EA-3D0B-5D40-A335-735815014231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58592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ma 14">
            <a:extLst>
              <a:ext uri="{FF2B5EF4-FFF2-40B4-BE49-F238E27FC236}">
                <a16:creationId xmlns:a16="http://schemas.microsoft.com/office/drawing/2014/main" id="{B1BD72E6-0CBB-2691-9C25-9A9BFFC4778B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9578C2A-51ED-6C4B-64BD-C41A8634F970}"/>
              </a:ext>
            </a:extLst>
          </p:cNvPr>
          <p:cNvSpPr/>
          <p:nvPr userDrawn="1"/>
        </p:nvSpPr>
        <p:spPr>
          <a:xfrm>
            <a:off x="5578475" y="0"/>
            <a:ext cx="103505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8" name="Segnaposto immagine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5" name="Segnaposto data 1">
            <a:extLst>
              <a:ext uri="{FF2B5EF4-FFF2-40B4-BE49-F238E27FC236}">
                <a16:creationId xmlns:a16="http://schemas.microsoft.com/office/drawing/2014/main" id="{EDB930D3-586F-7AE6-6091-1D31F130DB7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5E19DFEF-0D6F-5F4B-9433-B767ED3C8732}" type="datetime1">
              <a:rPr lang="it-IT"/>
              <a:pPr>
                <a:defRPr/>
              </a:pPr>
              <a:t>19/05/24</a:t>
            </a:fld>
            <a:endParaRPr lang="it-IT" dirty="0"/>
          </a:p>
        </p:txBody>
      </p:sp>
      <p:sp>
        <p:nvSpPr>
          <p:cNvPr id="6" name="Segnaposto piè di pagina 2">
            <a:extLst>
              <a:ext uri="{FF2B5EF4-FFF2-40B4-BE49-F238E27FC236}">
                <a16:creationId xmlns:a16="http://schemas.microsoft.com/office/drawing/2014/main" id="{F8CB01FE-9CA2-6B17-E7EA-AC94DEB2842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/>
              <a:t>Piè di pagina</a:t>
            </a:r>
          </a:p>
        </p:txBody>
      </p:sp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12242621-F5C4-AFDE-056A-10E97E1517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0AB29CA7-493B-ED45-B99D-09ABB5760E2B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244047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ma 14">
            <a:extLst>
              <a:ext uri="{FF2B5EF4-FFF2-40B4-BE49-F238E27FC236}">
                <a16:creationId xmlns:a16="http://schemas.microsoft.com/office/drawing/2014/main" id="{05A12D99-A7B3-BA62-8C64-F5251A63884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0D98B70-99B4-D329-2600-1B290E7822B8}"/>
              </a:ext>
            </a:extLst>
          </p:cNvPr>
          <p:cNvSpPr/>
          <p:nvPr userDrawn="1"/>
        </p:nvSpPr>
        <p:spPr>
          <a:xfrm>
            <a:off x="4654550" y="508000"/>
            <a:ext cx="7537450" cy="48482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115BE5E-8542-76FC-ECDC-1E03DA35BF27}"/>
              </a:ext>
            </a:extLst>
          </p:cNvPr>
          <p:cNvSpPr/>
          <p:nvPr/>
        </p:nvSpPr>
        <p:spPr>
          <a:xfrm>
            <a:off x="0" y="0"/>
            <a:ext cx="4654550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581BD10-0FDA-B28C-115B-3EF86CF7876A}"/>
              </a:ext>
            </a:extLst>
          </p:cNvPr>
          <p:cNvSpPr/>
          <p:nvPr userDrawn="1"/>
        </p:nvSpPr>
        <p:spPr>
          <a:xfrm>
            <a:off x="4370388" y="2322513"/>
            <a:ext cx="1347787" cy="12192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anchor="ctr"/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8" name="Segnaposto data 1">
            <a:extLst>
              <a:ext uri="{FF2B5EF4-FFF2-40B4-BE49-F238E27FC236}">
                <a16:creationId xmlns:a16="http://schemas.microsoft.com/office/drawing/2014/main" id="{A9FAFCD0-9E9F-2B71-AC7B-B4DCE3549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159C8512-999D-C948-8688-22FCC2B32AD8}" type="datetime1">
              <a:rPr lang="it-IT"/>
              <a:pPr>
                <a:defRPr/>
              </a:pPr>
              <a:t>19/05/24</a:t>
            </a:fld>
            <a:endParaRPr lang="it-IT" dirty="0"/>
          </a:p>
        </p:txBody>
      </p:sp>
      <p:sp>
        <p:nvSpPr>
          <p:cNvPr id="9" name="Segnaposto piè di pagina 2">
            <a:extLst>
              <a:ext uri="{FF2B5EF4-FFF2-40B4-BE49-F238E27FC236}">
                <a16:creationId xmlns:a16="http://schemas.microsoft.com/office/drawing/2014/main" id="{70AE9F49-4D38-19CC-9C66-FF89BDF01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/>
              <a:t>Piè di pagina</a:t>
            </a:r>
          </a:p>
        </p:txBody>
      </p:sp>
      <p:sp>
        <p:nvSpPr>
          <p:cNvPr id="10" name="Segnaposto numero diapositiva 3">
            <a:extLst>
              <a:ext uri="{FF2B5EF4-FFF2-40B4-BE49-F238E27FC236}">
                <a16:creationId xmlns:a16="http://schemas.microsoft.com/office/drawing/2014/main" id="{B39FB150-6547-ACEE-6D85-BC41E93C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07A1C417-7E40-204A-BDAA-83711153436E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0685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ma 14">
            <a:extLst>
              <a:ext uri="{FF2B5EF4-FFF2-40B4-BE49-F238E27FC236}">
                <a16:creationId xmlns:a16="http://schemas.microsoft.com/office/drawing/2014/main" id="{8369A360-6968-C53B-6067-7E8846EA61B7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3A03D88-A047-D0C5-C8A1-17B747BA716D}"/>
              </a:ext>
            </a:extLst>
          </p:cNvPr>
          <p:cNvSpPr/>
          <p:nvPr userDrawn="1"/>
        </p:nvSpPr>
        <p:spPr>
          <a:xfrm>
            <a:off x="4654550" y="508000"/>
            <a:ext cx="7537450" cy="48482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DB4DE30-824A-00B3-E777-5DFC89090E1B}"/>
              </a:ext>
            </a:extLst>
          </p:cNvPr>
          <p:cNvSpPr/>
          <p:nvPr userDrawn="1"/>
        </p:nvSpPr>
        <p:spPr>
          <a:xfrm>
            <a:off x="0" y="0"/>
            <a:ext cx="4654550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1AFA252-A7E2-6C45-6EF4-8A0204F64A7C}"/>
              </a:ext>
            </a:extLst>
          </p:cNvPr>
          <p:cNvSpPr/>
          <p:nvPr userDrawn="1"/>
        </p:nvSpPr>
        <p:spPr>
          <a:xfrm>
            <a:off x="4370388" y="2322513"/>
            <a:ext cx="1347787" cy="1219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anchor="ctr"/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8" name="Segnaposto data 1">
            <a:extLst>
              <a:ext uri="{FF2B5EF4-FFF2-40B4-BE49-F238E27FC236}">
                <a16:creationId xmlns:a16="http://schemas.microsoft.com/office/drawing/2014/main" id="{54F699FB-9416-BDF0-E139-56ED00F39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30C11041-1EB4-5540-B14F-A7BB2EDCFF98}" type="datetime1">
              <a:rPr lang="it-IT"/>
              <a:pPr>
                <a:defRPr/>
              </a:pPr>
              <a:t>19/05/24</a:t>
            </a:fld>
            <a:endParaRPr lang="it-IT" dirty="0"/>
          </a:p>
        </p:txBody>
      </p:sp>
      <p:sp>
        <p:nvSpPr>
          <p:cNvPr id="9" name="Segnaposto piè di pagina 2">
            <a:extLst>
              <a:ext uri="{FF2B5EF4-FFF2-40B4-BE49-F238E27FC236}">
                <a16:creationId xmlns:a16="http://schemas.microsoft.com/office/drawing/2014/main" id="{2491031B-0407-94E5-E530-65608C003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/>
              <a:t>Piè di pagina</a:t>
            </a:r>
          </a:p>
        </p:txBody>
      </p:sp>
      <p:sp>
        <p:nvSpPr>
          <p:cNvPr id="10" name="Segnaposto numero diapositiva 3">
            <a:extLst>
              <a:ext uri="{FF2B5EF4-FFF2-40B4-BE49-F238E27FC236}">
                <a16:creationId xmlns:a16="http://schemas.microsoft.com/office/drawing/2014/main" id="{E095400B-D0A3-C42A-8266-18A88684A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8FD3508E-1567-F346-934C-9E1E2039D225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6275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5F7EF6E2-AE4D-89A1-0DCE-148F96DA8B4B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FC64421-1C37-FBA6-9ACE-1A83DA45BF4E}"/>
              </a:ext>
            </a:extLst>
          </p:cNvPr>
          <p:cNvSpPr/>
          <p:nvPr userDrawn="1"/>
        </p:nvSpPr>
        <p:spPr>
          <a:xfrm>
            <a:off x="3536950" y="4535488"/>
            <a:ext cx="5118100" cy="1254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7" name="Segnaposto data 4">
            <a:extLst>
              <a:ext uri="{FF2B5EF4-FFF2-40B4-BE49-F238E27FC236}">
                <a16:creationId xmlns:a16="http://schemas.microsoft.com/office/drawing/2014/main" id="{52839884-C2AA-5615-90F2-1FF87328D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26E9550-F99C-FC4E-95A6-FA240ED3E8FB}" type="datetime1">
              <a:rPr lang="it-IT"/>
              <a:pPr>
                <a:defRPr/>
              </a:pPr>
              <a:t>19/05/24</a:t>
            </a:fld>
            <a:endParaRPr lang="it-IT" dirty="0"/>
          </a:p>
        </p:txBody>
      </p:sp>
      <p:sp>
        <p:nvSpPr>
          <p:cNvPr id="8" name="Segnaposto piè di pagina 5">
            <a:extLst>
              <a:ext uri="{FF2B5EF4-FFF2-40B4-BE49-F238E27FC236}">
                <a16:creationId xmlns:a16="http://schemas.microsoft.com/office/drawing/2014/main" id="{D1C9D195-722E-50C7-258D-029E20A9C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6963" y="6446838"/>
            <a:ext cx="6818312" cy="365125"/>
          </a:xfrm>
        </p:spPr>
        <p:txBody>
          <a:bodyPr/>
          <a:lstStyle>
            <a:lvl1pPr>
              <a:defRPr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it-IT"/>
              <a:t>Piè di pagina</a:t>
            </a:r>
          </a:p>
        </p:txBody>
      </p:sp>
      <p:sp>
        <p:nvSpPr>
          <p:cNvPr id="9" name="Segnaposto numero diapositiva 6">
            <a:extLst>
              <a:ext uri="{FF2B5EF4-FFF2-40B4-BE49-F238E27FC236}">
                <a16:creationId xmlns:a16="http://schemas.microsoft.com/office/drawing/2014/main" id="{FD9D881C-AA10-A4AC-32F0-240116FD0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93B6C24-18CD-F848-B2A6-543F73805140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38079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29EA96A-3D53-74B6-50BE-1A3CAEBC6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FB883-B5AE-4947-9851-E02CB21BDFDA}" type="datetime1">
              <a:rPr lang="it-IT"/>
              <a:pPr>
                <a:defRPr/>
              </a:pPr>
              <a:t>19/05/24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0A37BBD-ACC7-8122-122E-AD82DDDE7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C3800F-37CD-4104-D77C-B7029B589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777B8-6CF1-1B4C-876E-9D645A867AEB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41476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ma 14">
            <a:extLst>
              <a:ext uri="{FF2B5EF4-FFF2-40B4-BE49-F238E27FC236}">
                <a16:creationId xmlns:a16="http://schemas.microsoft.com/office/drawing/2014/main" id="{6683174F-9FA8-9D10-7303-ABFDCF2C92E2}"/>
              </a:ext>
            </a:extLst>
          </p:cNvPr>
          <p:cNvSpPr/>
          <p:nvPr userDrawn="1"/>
        </p:nvSpPr>
        <p:spPr>
          <a:xfrm>
            <a:off x="7972425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C52F07A-C880-C161-BE3F-A32E0ECC71F1}"/>
              </a:ext>
            </a:extLst>
          </p:cNvPr>
          <p:cNvSpPr/>
          <p:nvPr userDrawn="1"/>
        </p:nvSpPr>
        <p:spPr>
          <a:xfrm>
            <a:off x="4926013" y="3175"/>
            <a:ext cx="127000" cy="6858000"/>
          </a:xfrm>
          <a:prstGeom prst="rect">
            <a:avLst/>
          </a:prstGeom>
          <a:solidFill>
            <a:srgbClr val="F3E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EA40590-CEF8-0192-6C46-DBC9222E502C}"/>
              </a:ext>
            </a:extLst>
          </p:cNvPr>
          <p:cNvSpPr/>
          <p:nvPr userDrawn="1"/>
        </p:nvSpPr>
        <p:spPr>
          <a:xfrm>
            <a:off x="4838700" y="-1588"/>
            <a:ext cx="136525" cy="6858001"/>
          </a:xfrm>
          <a:prstGeom prst="rect">
            <a:avLst/>
          </a:prstGeom>
          <a:solidFill>
            <a:srgbClr val="E98B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7" name="Immagine 11">
            <a:extLst>
              <a:ext uri="{FF2B5EF4-FFF2-40B4-BE49-F238E27FC236}">
                <a16:creationId xmlns:a16="http://schemas.microsoft.com/office/drawing/2014/main" id="{67C86749-F774-6233-27B5-B05688CC1A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4849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/>
          <a:lstStyle>
            <a:lvl1pPr algn="l">
              <a:lnSpc>
                <a:spcPct val="90000"/>
              </a:lnSpc>
              <a:defRPr sz="6000" b="1" spc="-50" baseline="0">
                <a:solidFill>
                  <a:srgbClr val="1E5082"/>
                </a:solidFill>
                <a:latin typeface="+mn-lt"/>
              </a:defRPr>
            </a:lvl1pPr>
          </a:lstStyle>
          <a:p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8" name="Segnaposto data 3">
            <a:extLst>
              <a:ext uri="{FF2B5EF4-FFF2-40B4-BE49-F238E27FC236}">
                <a16:creationId xmlns:a16="http://schemas.microsoft.com/office/drawing/2014/main" id="{3965BD7E-75BA-6CEC-4BAC-5DA44123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F3059-3022-C242-8955-B258B5D95378}" type="datetime1">
              <a:rPr lang="it-IT"/>
              <a:pPr>
                <a:defRPr/>
              </a:pPr>
              <a:t>19/05/24</a:t>
            </a:fld>
            <a:endParaRPr lang="it-IT" dirty="0"/>
          </a:p>
        </p:txBody>
      </p:sp>
      <p:sp>
        <p:nvSpPr>
          <p:cNvPr id="9" name="Segnaposto piè di pagina 4">
            <a:extLst>
              <a:ext uri="{FF2B5EF4-FFF2-40B4-BE49-F238E27FC236}">
                <a16:creationId xmlns:a16="http://schemas.microsoft.com/office/drawing/2014/main" id="{65C48376-1BD7-41E5-7E18-5BA6E08EA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Piè di pagina</a:t>
            </a:r>
          </a:p>
        </p:txBody>
      </p:sp>
      <p:sp>
        <p:nvSpPr>
          <p:cNvPr id="10" name="Segnaposto numero diapositiva 5">
            <a:extLst>
              <a:ext uri="{FF2B5EF4-FFF2-40B4-BE49-F238E27FC236}">
                <a16:creationId xmlns:a16="http://schemas.microsoft.com/office/drawing/2014/main" id="{6CFD91A5-2C0D-BC2C-9582-DA03A279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4B310-A472-4946-AFC0-CB77D68879BD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328923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41EC907A-0BFC-8B60-B709-A23F7A9CA9B7}"/>
              </a:ext>
            </a:extLst>
          </p:cNvPr>
          <p:cNvSpPr/>
          <p:nvPr userDrawn="1"/>
        </p:nvSpPr>
        <p:spPr>
          <a:xfrm rot="16200000">
            <a:off x="8870950" y="-146050"/>
            <a:ext cx="1036638" cy="13287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/>
          <a:lstStyle/>
          <a:p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data 6">
            <a:extLst>
              <a:ext uri="{FF2B5EF4-FFF2-40B4-BE49-F238E27FC236}">
                <a16:creationId xmlns:a16="http://schemas.microsoft.com/office/drawing/2014/main" id="{860690B5-11FA-1385-58A3-D8D068EA2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69328-DE1D-9540-ABE2-A1E94A549F1D}" type="datetime1">
              <a:rPr lang="it-IT"/>
              <a:pPr>
                <a:defRPr/>
              </a:pPr>
              <a:t>19/05/24</a:t>
            </a:fld>
            <a:endParaRPr lang="it-IT" dirty="0"/>
          </a:p>
        </p:txBody>
      </p:sp>
      <p:sp>
        <p:nvSpPr>
          <p:cNvPr id="6" name="Segnaposto piè di pagina 7">
            <a:extLst>
              <a:ext uri="{FF2B5EF4-FFF2-40B4-BE49-F238E27FC236}">
                <a16:creationId xmlns:a16="http://schemas.microsoft.com/office/drawing/2014/main" id="{9BF57A36-169C-1B10-5AE3-0F5BC6037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Piè di pagina</a:t>
            </a:r>
          </a:p>
        </p:txBody>
      </p:sp>
      <p:sp>
        <p:nvSpPr>
          <p:cNvPr id="7" name="Segnaposto numero diapositiva 9">
            <a:extLst>
              <a:ext uri="{FF2B5EF4-FFF2-40B4-BE49-F238E27FC236}">
                <a16:creationId xmlns:a16="http://schemas.microsoft.com/office/drawing/2014/main" id="{479D58AC-1437-7C6B-1840-D7C241570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209D0-FA2F-8042-8F32-5369C13BCF3F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7016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D62BF32-B10B-F369-EA94-D8A5B5323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D7685-8260-3044-AE28-0656F29A060E}" type="datetime1">
              <a:rPr lang="it-IT"/>
              <a:pPr>
                <a:defRPr/>
              </a:pPr>
              <a:t>19/05/24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910A78-7CAB-22AB-49FC-A155D72B7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A9D7EA-1478-46C7-038B-45846DF93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D853F-193F-4646-A23E-C412AB340A52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88327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ma 3">
            <a:extLst>
              <a:ext uri="{FF2B5EF4-FFF2-40B4-BE49-F238E27FC236}">
                <a16:creationId xmlns:a16="http://schemas.microsoft.com/office/drawing/2014/main" id="{C49A4D03-5917-1BEA-F881-B0D82BB68805}"/>
              </a:ext>
            </a:extLst>
          </p:cNvPr>
          <p:cNvSpPr/>
          <p:nvPr userDrawn="1"/>
        </p:nvSpPr>
        <p:spPr>
          <a:xfrm>
            <a:off x="7972425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60DD84A-001F-B873-475F-3617C03AEF36}"/>
              </a:ext>
            </a:extLst>
          </p:cNvPr>
          <p:cNvSpPr/>
          <p:nvPr userDrawn="1"/>
        </p:nvSpPr>
        <p:spPr>
          <a:xfrm>
            <a:off x="2451100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400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824FD86-3739-14F1-9EF6-F711D69A3745}"/>
              </a:ext>
            </a:extLst>
          </p:cNvPr>
          <p:cNvSpPr/>
          <p:nvPr userDrawn="1"/>
        </p:nvSpPr>
        <p:spPr>
          <a:xfrm>
            <a:off x="3752850" y="3468688"/>
            <a:ext cx="5118100" cy="1254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2" name="Segnaposto immagine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>
            <a:normAutofit/>
          </a:bodyPr>
          <a:lstStyle/>
          <a:p>
            <a:pPr lv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61E92EB-6FC2-71BE-0A8A-62CD421B174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6E345D57-940C-1045-87B8-611E3F44100D}" type="datetime1">
              <a:rPr lang="it-IT"/>
              <a:pPr>
                <a:defRPr/>
              </a:pPr>
              <a:t>19/05/24</a:t>
            </a:fld>
            <a:endParaRPr lang="it-IT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265239A-FBD3-88BE-3FAA-F1F7C48CF7B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/>
              <a:t>Piè di pagina</a:t>
            </a:r>
          </a:p>
        </p:txBody>
      </p:sp>
      <p:sp>
        <p:nvSpPr>
          <p:cNvPr id="9" name="Segnaposto numero diapositiva 10">
            <a:extLst>
              <a:ext uri="{FF2B5EF4-FFF2-40B4-BE49-F238E27FC236}">
                <a16:creationId xmlns:a16="http://schemas.microsoft.com/office/drawing/2014/main" id="{3DA9EBAF-60C1-7A81-7C14-2BD66E5919F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1B2AFA23-EDB0-7B4C-B2A7-F0E0E2A3411F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34157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23F2962-F27D-EA72-9CBB-461FF212B187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40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D091901-3C5A-FE1A-A301-199C06228329}"/>
              </a:ext>
            </a:extLst>
          </p:cNvPr>
          <p:cNvSpPr/>
          <p:nvPr userDrawn="1"/>
        </p:nvSpPr>
        <p:spPr>
          <a:xfrm>
            <a:off x="3536950" y="3468688"/>
            <a:ext cx="5118100" cy="1254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2" name="Segnaposto immagine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data 6">
            <a:extLst>
              <a:ext uri="{FF2B5EF4-FFF2-40B4-BE49-F238E27FC236}">
                <a16:creationId xmlns:a16="http://schemas.microsoft.com/office/drawing/2014/main" id="{55BCF052-87B2-CC97-4974-881790E8B57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67811225-A155-7C40-A99D-585D818A11EC}" type="datetime1">
              <a:rPr lang="it-IT"/>
              <a:pPr>
                <a:defRPr/>
              </a:pPr>
              <a:t>19/05/24</a:t>
            </a:fld>
            <a:endParaRPr lang="it-IT" dirty="0"/>
          </a:p>
        </p:txBody>
      </p:sp>
      <p:sp>
        <p:nvSpPr>
          <p:cNvPr id="7" name="Segnaposto piè di pagina 7">
            <a:extLst>
              <a:ext uri="{FF2B5EF4-FFF2-40B4-BE49-F238E27FC236}">
                <a16:creationId xmlns:a16="http://schemas.microsoft.com/office/drawing/2014/main" id="{240B7534-28C8-B615-FC65-7BB533D143A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/>
              <a:t>Piè di pagina</a:t>
            </a:r>
          </a:p>
        </p:txBody>
      </p:sp>
      <p:sp>
        <p:nvSpPr>
          <p:cNvPr id="8" name="Segnaposto numero diapositiva 10">
            <a:extLst>
              <a:ext uri="{FF2B5EF4-FFF2-40B4-BE49-F238E27FC236}">
                <a16:creationId xmlns:a16="http://schemas.microsoft.com/office/drawing/2014/main" id="{BD6EE0FD-16C0-995A-2EA6-CB01B63FD33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8ED73118-8329-3C4C-A2AA-A57634BB97AA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8961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3">
            <a:extLst>
              <a:ext uri="{FF2B5EF4-FFF2-40B4-BE49-F238E27FC236}">
                <a16:creationId xmlns:a16="http://schemas.microsoft.com/office/drawing/2014/main" id="{B1508238-AAE3-EEBD-3CED-57B742F7F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CC381-2A7D-4847-A92C-9B623ACDAD43}" type="datetime1">
              <a:rPr lang="it-IT"/>
              <a:pPr>
                <a:defRPr/>
              </a:pPr>
              <a:t>19/05/24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C7C4D40-23FB-E6EA-16B4-910CE5D54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2393520-DD32-54E2-E6B3-68249C78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648AE-1469-2741-A111-7739986E9837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11455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3">
            <a:extLst>
              <a:ext uri="{FF2B5EF4-FFF2-40B4-BE49-F238E27FC236}">
                <a16:creationId xmlns:a16="http://schemas.microsoft.com/office/drawing/2014/main" id="{264F7A69-ABA7-ACC9-BC42-72403CB95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5F394-8FB4-3846-A980-91D229C3A392}" type="datetime1">
              <a:rPr lang="it-IT"/>
              <a:pPr>
                <a:defRPr/>
              </a:pPr>
              <a:t>19/05/24</a:t>
            </a:fld>
            <a:endParaRPr lang="it-IT" dirty="0"/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98B9E760-110E-13D3-ECDE-202ECE408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Piè di pagina</a:t>
            </a:r>
          </a:p>
        </p:txBody>
      </p:sp>
      <p:sp>
        <p:nvSpPr>
          <p:cNvPr id="8" name="Segnaposto numero diapositiva 5">
            <a:extLst>
              <a:ext uri="{FF2B5EF4-FFF2-40B4-BE49-F238E27FC236}">
                <a16:creationId xmlns:a16="http://schemas.microsoft.com/office/drawing/2014/main" id="{4874E9A9-4854-232A-3B4D-09CEF7BC0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53C7A-23CC-0A4C-ADCB-A8D471E57EEF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21662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5F3F1DAA-17EB-F27D-5FC6-D2FA04212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3F57F-1C11-E444-94C2-3F938B168C0B}" type="datetime1">
              <a:rPr lang="it-IT"/>
              <a:pPr>
                <a:defRPr/>
              </a:pPr>
              <a:t>19/05/24</a:t>
            </a:fld>
            <a:endParaRPr lang="it-IT" dirty="0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0C3A78A1-0187-FEF5-8E6C-9092333FF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Piè di pagina</a:t>
            </a:r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A75B8F8A-E8D7-4E46-ED63-26021A2A0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9F8C7-744F-3E4F-939D-16F0814BC4CD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26512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ma 14">
            <a:extLst>
              <a:ext uri="{FF2B5EF4-FFF2-40B4-BE49-F238E27FC236}">
                <a16:creationId xmlns:a16="http://schemas.microsoft.com/office/drawing/2014/main" id="{5F004740-8F5D-D6E4-4F83-560C729F687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AB1E81F-A009-F04B-C3E3-65759CF830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5900" y="6446838"/>
            <a:ext cx="4846638" cy="365125"/>
          </a:xfrm>
        </p:spPr>
        <p:txBody>
          <a:bodyPr/>
          <a:lstStyle>
            <a:lvl1pPr>
              <a:defRPr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245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BF03B0DF-BA8B-A82F-5376-7480D56F47B8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F9FB5EA-7DE3-F6DC-E1AC-6CCBC0402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1028" name="Segnaposto testo 2">
            <a:extLst>
              <a:ext uri="{FF2B5EF4-FFF2-40B4-BE49-F238E27FC236}">
                <a16:creationId xmlns:a16="http://schemas.microsoft.com/office/drawing/2014/main" id="{3DD97811-47D8-64DA-F5AD-D34D3C2556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16025" y="2108200"/>
            <a:ext cx="10058400" cy="37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8A8996E-BCD1-26BF-693D-4FE7590965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34188" y="6446838"/>
            <a:ext cx="2584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DCC9BE5-00A4-854A-B4CE-2A5B1C0C9D02}" type="datetime1">
              <a:rPr lang="it-IT"/>
              <a:pPr>
                <a:defRPr/>
              </a:pPr>
              <a:t>19/05/24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36A262-6681-34BE-4849-D0F6E866E0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6963" y="6446838"/>
            <a:ext cx="4846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cap="all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it-IT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C18BABA-339D-A8CB-82E5-E876B62718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5900" y="6446838"/>
            <a:ext cx="7794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A42DEB6-A9A9-5C48-8AD5-93BB3C5AE032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B317E49-8E5C-947D-B3C1-FD8E4681A7F4}"/>
              </a:ext>
            </a:extLst>
          </p:cNvPr>
          <p:cNvSpPr/>
          <p:nvPr userDrawn="1"/>
        </p:nvSpPr>
        <p:spPr>
          <a:xfrm>
            <a:off x="0" y="1011238"/>
            <a:ext cx="1036638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3" r:id="rId3"/>
    <p:sldLayoutId id="2147483750" r:id="rId4"/>
    <p:sldLayoutId id="2147483751" r:id="rId5"/>
    <p:sldLayoutId id="2147483744" r:id="rId6"/>
    <p:sldLayoutId id="2147483745" r:id="rId7"/>
    <p:sldLayoutId id="2147483746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47" r:id="rId19"/>
    <p:sldLayoutId id="2147483762" r:id="rId20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 b="1" kern="1200" spc="-50">
          <a:solidFill>
            <a:srgbClr val="404040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404040"/>
          </a:solidFill>
          <a:latin typeface="Calibri" panose="020F05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404040"/>
          </a:solidFill>
          <a:latin typeface="Calibri" panose="020F05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404040"/>
          </a:solidFill>
          <a:latin typeface="Calibri" panose="020F05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404040"/>
          </a:solidFill>
          <a:latin typeface="Calibri" panose="020F05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404040"/>
          </a:solidFill>
          <a:latin typeface="Calibri" panose="020F05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404040"/>
          </a:solidFill>
          <a:latin typeface="Calibri" panose="020F05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404040"/>
          </a:solidFill>
          <a:latin typeface="Calibri" panose="020F05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404040"/>
          </a:solidFill>
          <a:latin typeface="Calibri" panose="020F0502020204030204" pitchFamily="34" charset="0"/>
        </a:defRPr>
      </a:lvl9pPr>
    </p:titleStyle>
    <p:bodyStyle>
      <a:lvl1pPr marL="266700" indent="-266700" algn="l" rtl="0" eaLnBrk="1" fontAlgn="base" hangingPunct="1"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itchFamily="2" charset="2"/>
        <a:buChar char="§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1" fontAlgn="base" hangingPunct="1">
        <a:spcBef>
          <a:spcPts val="200"/>
        </a:spcBef>
        <a:spcAft>
          <a:spcPts val="400"/>
        </a:spcAft>
        <a:buClr>
          <a:schemeClr val="accent1"/>
        </a:buClr>
        <a:buFont typeface="Wingdings" pitchFamily="2" charset="2"/>
        <a:buChar char="§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1" fontAlgn="base" hangingPunct="1">
        <a:spcBef>
          <a:spcPts val="200"/>
        </a:spcBef>
        <a:spcAft>
          <a:spcPts val="400"/>
        </a:spcAft>
        <a:buClr>
          <a:schemeClr val="accent1"/>
        </a:buClr>
        <a:buFont typeface="Wingdings" pitchFamily="2" charset="2"/>
        <a:buChar char="§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1" fontAlgn="base" hangingPunct="1">
        <a:spcBef>
          <a:spcPts val="200"/>
        </a:spcBef>
        <a:spcAft>
          <a:spcPts val="400"/>
        </a:spcAft>
        <a:buClr>
          <a:schemeClr val="accent1"/>
        </a:buClr>
        <a:buFont typeface="Wingdings" pitchFamily="2" charset="2"/>
        <a:buChar char="§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1" fontAlgn="base" hangingPunct="1">
        <a:spcBef>
          <a:spcPts val="200"/>
        </a:spcBef>
        <a:spcAft>
          <a:spcPts val="400"/>
        </a:spcAft>
        <a:buClr>
          <a:schemeClr val="accent1"/>
        </a:buClr>
        <a:buFont typeface="Wingdings" pitchFamily="2" charset="2"/>
        <a:buChar char="§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pn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6.JPG"/><Relationship Id="rId5" Type="http://schemas.openxmlformats.org/officeDocument/2006/relationships/image" Target="../media/image60.jpeg"/><Relationship Id="rId15" Type="http://schemas.openxmlformats.org/officeDocument/2006/relationships/image" Target="../media/image7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png"/><Relationship Id="rId1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www.alamy.it%2Ffotos-immagini%2Fchiacchiere-amichevoli.html%3Fblackwhite%3D1&amp;psig=AOvVaw1GsXtqk4nQWcUiaA-WEYah&amp;ust=1715528424794000&amp;source=images&amp;cd=vfe&amp;opi=89978449&amp;ved=0CBIQjRxqFwoTCJD9lMb3hYYDFQAAAAAdAAAAABAw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magine 12">
            <a:extLst>
              <a:ext uri="{FF2B5EF4-FFF2-40B4-BE49-F238E27FC236}">
                <a16:creationId xmlns:a16="http://schemas.microsoft.com/office/drawing/2014/main" id="{09B8C221-E202-D804-50C0-D014ED9F8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0" y="4108450"/>
            <a:ext cx="2333625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CasellaDiTesto 8">
            <a:extLst>
              <a:ext uri="{FF2B5EF4-FFF2-40B4-BE49-F238E27FC236}">
                <a16:creationId xmlns:a16="http://schemas.microsoft.com/office/drawing/2014/main" id="{DD200374-611D-3A0C-18AB-6DAAE1603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6975" y="4127500"/>
            <a:ext cx="41783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altLang="it-IT" sz="2000" b="1" i="1">
                <a:solidFill>
                  <a:srgbClr val="FFAA54"/>
                </a:solidFill>
                <a:latin typeface="Georgia" panose="02040502050405020303" pitchFamily="18" charset="0"/>
              </a:rPr>
              <a:t>Dr.ssa Rita Schiano di Cola</a:t>
            </a:r>
          </a:p>
          <a:p>
            <a:pPr eaLnBrk="1" hangingPunct="1"/>
            <a:r>
              <a:rPr lang="it-IT" altLang="it-IT" b="1">
                <a:solidFill>
                  <a:srgbClr val="EE9F50"/>
                </a:solidFill>
                <a:latin typeface="Georgia" panose="02040502050405020303" pitchFamily="18" charset="0"/>
              </a:rPr>
              <a:t>Responsabile Servizio Nutrizione</a:t>
            </a:r>
          </a:p>
          <a:p>
            <a:pPr eaLnBrk="1" hangingPunct="1"/>
            <a:r>
              <a:rPr lang="it-IT" altLang="it-IT" b="1">
                <a:solidFill>
                  <a:srgbClr val="E0954C"/>
                </a:solidFill>
                <a:latin typeface="Georgia" panose="02040502050405020303" pitchFamily="18" charset="0"/>
              </a:rPr>
              <a:t>P.O. Pineta Grande Hospital, </a:t>
            </a:r>
            <a:br>
              <a:rPr lang="it-IT" altLang="it-IT" b="1">
                <a:solidFill>
                  <a:srgbClr val="E0954C"/>
                </a:solidFill>
                <a:latin typeface="Georgia" panose="02040502050405020303" pitchFamily="18" charset="0"/>
              </a:rPr>
            </a:br>
            <a:r>
              <a:rPr lang="it-IT" altLang="it-IT" b="1">
                <a:solidFill>
                  <a:srgbClr val="E0954C"/>
                </a:solidFill>
                <a:latin typeface="Georgia" panose="02040502050405020303" pitchFamily="18" charset="0"/>
              </a:rPr>
              <a:t>Castel Volturno, Caserta</a:t>
            </a:r>
          </a:p>
        </p:txBody>
      </p:sp>
      <p:sp>
        <p:nvSpPr>
          <p:cNvPr id="10" name="Titolo 2">
            <a:extLst>
              <a:ext uri="{FF2B5EF4-FFF2-40B4-BE49-F238E27FC236}">
                <a16:creationId xmlns:a16="http://schemas.microsoft.com/office/drawing/2014/main" id="{18CDF9B9-2B77-18FB-F8CF-6874146D4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2859" y="1848908"/>
            <a:ext cx="6443663" cy="1108075"/>
          </a:xfrm>
        </p:spPr>
        <p:txBody>
          <a:bodyPr>
            <a:noAutofit/>
          </a:bodyPr>
          <a:lstStyle/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3200" dirty="0">
                <a:latin typeface="Georgia" panose="02040502050405020303" pitchFamily="18" charset="0"/>
              </a:rPr>
              <a:t>NUTRITION FAKE IN CHIRURGIA BARIATRICA: QUANDO SI FA A MENO DELL’ESPERTO</a:t>
            </a:r>
            <a:endParaRPr lang="it-IT" sz="8800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D3B6E26-F83A-D3B7-79EF-58064230D4D8}"/>
              </a:ext>
            </a:extLst>
          </p:cNvPr>
          <p:cNvSpPr txBox="1"/>
          <p:nvPr/>
        </p:nvSpPr>
        <p:spPr>
          <a:xfrm>
            <a:off x="-25077" y="137980"/>
            <a:ext cx="12192000" cy="741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200" b="1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Richiesta specifica determinato intervento o procedura</a:t>
            </a:r>
          </a:p>
        </p:txBody>
      </p:sp>
      <p:pic>
        <p:nvPicPr>
          <p:cNvPr id="5" name="Immagine 4" descr="Immagine che contiene Cervello, cuore&#10;&#10;Descrizione generata automaticamente">
            <a:extLst>
              <a:ext uri="{FF2B5EF4-FFF2-40B4-BE49-F238E27FC236}">
                <a16:creationId xmlns:a16="http://schemas.microsoft.com/office/drawing/2014/main" id="{F477DE0D-59F7-F8CA-B650-EB2F8E200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776" y="1153909"/>
            <a:ext cx="2083147" cy="2275091"/>
          </a:xfrm>
          <a:prstGeom prst="rect">
            <a:avLst/>
          </a:prstGeom>
        </p:spPr>
      </p:pic>
      <p:pic>
        <p:nvPicPr>
          <p:cNvPr id="6146" name="Picture 2" descr="Palloncino endogastrico - Dott. Daniele Tassinari">
            <a:extLst>
              <a:ext uri="{FF2B5EF4-FFF2-40B4-BE49-F238E27FC236}">
                <a16:creationId xmlns:a16="http://schemas.microsoft.com/office/drawing/2014/main" id="{4503CFEE-A472-7781-2746-7B7F55CC6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65" y="1165508"/>
            <a:ext cx="2010993" cy="219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Allurion™ 'Swallowable' Gastric Balloon for Non-surgical Weight Loss |">
            <a:extLst>
              <a:ext uri="{FF2B5EF4-FFF2-40B4-BE49-F238E27FC236}">
                <a16:creationId xmlns:a16="http://schemas.microsoft.com/office/drawing/2014/main" id="{D012E8DC-CA1E-50BD-8DA2-A5C6B1CE4E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40"/>
          <a:stretch/>
        </p:blipFill>
        <p:spPr bwMode="auto">
          <a:xfrm>
            <a:off x="34870" y="1180486"/>
            <a:ext cx="1814311" cy="104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Diversione bilio pancreatica - Dott. Daniele Tassinari">
            <a:extLst>
              <a:ext uri="{FF2B5EF4-FFF2-40B4-BE49-F238E27FC236}">
                <a16:creationId xmlns:a16="http://schemas.microsoft.com/office/drawing/2014/main" id="{6A965CB8-2B24-A514-98A9-664B5B00F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340" y="1273010"/>
            <a:ext cx="1693992" cy="184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 descr="Immagine che contiene clipart, cartone animato, disegno, torta di compleanno&#10;&#10;Descrizione generata automaticamente">
            <a:extLst>
              <a:ext uri="{FF2B5EF4-FFF2-40B4-BE49-F238E27FC236}">
                <a16:creationId xmlns:a16="http://schemas.microsoft.com/office/drawing/2014/main" id="{C40A569B-41FD-5153-98B1-1A99B91924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887" y="1095365"/>
            <a:ext cx="1407730" cy="2238847"/>
          </a:xfrm>
          <a:prstGeom prst="rect">
            <a:avLst/>
          </a:prstGeom>
        </p:spPr>
      </p:pic>
      <p:pic>
        <p:nvPicPr>
          <p:cNvPr id="7" name="Immagine 6" descr="Immagine che contiene torta di compleanno, cartone animato, clipart, arte&#10;&#10;Descrizione generata automaticamente">
            <a:extLst>
              <a:ext uri="{FF2B5EF4-FFF2-40B4-BE49-F238E27FC236}">
                <a16:creationId xmlns:a16="http://schemas.microsoft.com/office/drawing/2014/main" id="{572C10C6-10E0-3FCA-A667-AFD386B2A4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02" y="989943"/>
            <a:ext cx="1639198" cy="2238847"/>
          </a:xfrm>
          <a:prstGeom prst="rect">
            <a:avLst/>
          </a:prstGeom>
        </p:spPr>
      </p:pic>
      <p:pic>
        <p:nvPicPr>
          <p:cNvPr id="17" name="Immagine 16" descr="Immagine che contiene cartone animato, Fast food&#10;&#10;Descrizione generata automaticamente">
            <a:extLst>
              <a:ext uri="{FF2B5EF4-FFF2-40B4-BE49-F238E27FC236}">
                <a16:creationId xmlns:a16="http://schemas.microsoft.com/office/drawing/2014/main" id="{8A7AE49D-C760-377C-A8FE-65DE531AED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895" r="5126" b="4717"/>
          <a:stretch/>
        </p:blipFill>
        <p:spPr>
          <a:xfrm>
            <a:off x="7465617" y="1184314"/>
            <a:ext cx="1628723" cy="209590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9907923-C25F-21A4-A111-1EC0BBA22306}"/>
              </a:ext>
            </a:extLst>
          </p:cNvPr>
          <p:cNvSpPr txBox="1"/>
          <p:nvPr/>
        </p:nvSpPr>
        <p:spPr>
          <a:xfrm>
            <a:off x="2782683" y="4121558"/>
            <a:ext cx="902850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it-IT" sz="2000" b="1" dirty="0">
                <a:latin typeface="Georgia" panose="02040502050405020303" pitchFamily="18" charset="0"/>
              </a:rPr>
              <a:t>Non esiste </a:t>
            </a:r>
            <a:r>
              <a:rPr lang="it-IT" sz="2000" dirty="0">
                <a:latin typeface="Georgia" panose="02040502050405020303" pitchFamily="18" charset="0"/>
              </a:rPr>
              <a:t>un intervento </a:t>
            </a:r>
            <a:r>
              <a:rPr lang="it-IT" sz="2000" b="1" dirty="0">
                <a:latin typeface="Georgia" panose="02040502050405020303" pitchFamily="18" charset="0"/>
              </a:rPr>
              <a:t>ideale</a:t>
            </a:r>
            <a:r>
              <a:rPr lang="it-IT" sz="2000" dirty="0">
                <a:latin typeface="Georgia" panose="02040502050405020303" pitchFamily="18" charset="0"/>
              </a:rPr>
              <a:t> e tutti gli interventi proposti presentano aspetti positivi e negativi.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it-IT" sz="2000" b="1" dirty="0">
                <a:latin typeface="Georgia" panose="02040502050405020303" pitchFamily="18" charset="0"/>
              </a:rPr>
              <a:t>Non esiste </a:t>
            </a:r>
            <a:r>
              <a:rPr lang="it-IT" sz="2000" dirty="0">
                <a:latin typeface="Georgia" panose="02040502050405020303" pitchFamily="18" charset="0"/>
              </a:rPr>
              <a:t>nessun intervento chirurgico privo di possibili </a:t>
            </a:r>
            <a:r>
              <a:rPr lang="it-IT" sz="2000" b="1" dirty="0">
                <a:latin typeface="Georgia" panose="02040502050405020303" pitchFamily="18" charset="0"/>
              </a:rPr>
              <a:t>complicanze</a:t>
            </a:r>
            <a:r>
              <a:rPr lang="it-IT" sz="2000" dirty="0">
                <a:latin typeface="Georgia" panose="02040502050405020303" pitchFamily="18" charset="0"/>
              </a:rPr>
              <a:t>.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it-IT" sz="2000" b="1" dirty="0">
                <a:latin typeface="Georgia" panose="02040502050405020303" pitchFamily="18" charset="0"/>
              </a:rPr>
              <a:t>Qualsiasi intervento </a:t>
            </a:r>
            <a:r>
              <a:rPr lang="it-IT" sz="2000" dirty="0">
                <a:latin typeface="Georgia" panose="02040502050405020303" pitchFamily="18" charset="0"/>
              </a:rPr>
              <a:t>per la terapia dell’obesità può quindi avere </a:t>
            </a:r>
            <a:r>
              <a:rPr lang="it-IT" sz="2000" b="1" dirty="0">
                <a:latin typeface="Georgia" panose="02040502050405020303" pitchFamily="18" charset="0"/>
              </a:rPr>
              <a:t>complicanze</a:t>
            </a:r>
            <a:r>
              <a:rPr lang="it-IT" sz="2000" dirty="0">
                <a:latin typeface="Georgia" panose="02040502050405020303" pitchFamily="18" charset="0"/>
              </a:rPr>
              <a:t> medico-chirurgiche a volte gravi e anche potenzialmente mortali, sia nel corso dell’intervento sia nel decorso post-operatorio.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89CA2B7-A3EF-4AFE-E3CA-CAE5B20533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758" y="3229552"/>
            <a:ext cx="2440324" cy="345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46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A78F45B-302F-3B8B-676F-EE3ADB61069C}"/>
              </a:ext>
            </a:extLst>
          </p:cNvPr>
          <p:cNvSpPr txBox="1"/>
          <p:nvPr/>
        </p:nvSpPr>
        <p:spPr>
          <a:xfrm>
            <a:off x="109370" y="50258"/>
            <a:ext cx="12192000" cy="700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000" b="1" dirty="0">
                <a:latin typeface="Georgia" panose="02040502050405020303" pitchFamily="18" charset="0"/>
              </a:rPr>
              <a:t>Mancata consapevolezza necessità percorso </a:t>
            </a:r>
            <a:r>
              <a:rPr lang="it-IT" sz="3000" b="1" dirty="0" err="1">
                <a:latin typeface="Georgia" panose="02040502050405020303" pitchFamily="18" charset="0"/>
              </a:rPr>
              <a:t>pre</a:t>
            </a:r>
            <a:r>
              <a:rPr lang="it-IT" sz="3000" b="1" dirty="0">
                <a:latin typeface="Georgia" panose="02040502050405020303" pitchFamily="18" charset="0"/>
              </a:rPr>
              <a:t>-intervento</a:t>
            </a:r>
          </a:p>
        </p:txBody>
      </p:sp>
      <p:pic>
        <p:nvPicPr>
          <p:cNvPr id="6" name="Immagine 5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61BB16CE-F7E6-2016-33AE-55083C4D5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45" y="5146938"/>
            <a:ext cx="2710166" cy="1624717"/>
          </a:xfrm>
          <a:prstGeom prst="rect">
            <a:avLst/>
          </a:prstGeom>
        </p:spPr>
      </p:pic>
      <p:pic>
        <p:nvPicPr>
          <p:cNvPr id="8" name="Immagine 7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0EC51FFD-D288-31A1-078F-94EABD178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196" y="5529709"/>
            <a:ext cx="2862063" cy="1196024"/>
          </a:xfrm>
          <a:prstGeom prst="rect">
            <a:avLst/>
          </a:prstGeom>
        </p:spPr>
      </p:pic>
      <p:pic>
        <p:nvPicPr>
          <p:cNvPr id="10" name="Immagine 9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BB5968FD-EFD1-E92E-D914-B95D6CFC69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" t="7381" r="9677" b="7836"/>
          <a:stretch/>
        </p:blipFill>
        <p:spPr>
          <a:xfrm>
            <a:off x="5724260" y="4538316"/>
            <a:ext cx="1693586" cy="2319683"/>
          </a:xfrm>
          <a:prstGeom prst="rect">
            <a:avLst/>
          </a:prstGeom>
        </p:spPr>
      </p:pic>
      <p:pic>
        <p:nvPicPr>
          <p:cNvPr id="12" name="Immagine 11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737FC7CC-389D-2C1F-7D58-726A731885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96" y="4515559"/>
            <a:ext cx="1671608" cy="2292183"/>
          </a:xfrm>
          <a:prstGeom prst="rect">
            <a:avLst/>
          </a:prstGeom>
        </p:spPr>
      </p:pic>
      <p:pic>
        <p:nvPicPr>
          <p:cNvPr id="16" name="Immagine 15" descr="Immagine che contiene testo, schermata, Carattere, logo&#10;&#10;Descrizione generata automaticamente">
            <a:extLst>
              <a:ext uri="{FF2B5EF4-FFF2-40B4-BE49-F238E27FC236}">
                <a16:creationId xmlns:a16="http://schemas.microsoft.com/office/drawing/2014/main" id="{84CEC58D-5747-FC00-2D06-2C7C1A06D9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" t="1501"/>
          <a:stretch/>
        </p:blipFill>
        <p:spPr>
          <a:xfrm>
            <a:off x="9570155" y="4620126"/>
            <a:ext cx="2581651" cy="2237874"/>
          </a:xfrm>
          <a:prstGeom prst="rect">
            <a:avLst/>
          </a:prstGeom>
        </p:spPr>
      </p:pic>
      <p:pic>
        <p:nvPicPr>
          <p:cNvPr id="1030" name="Picture 6" descr="Um homem gordo com excesso de peso em roupas esportivas está correndo com  determinação se esforçando para perder gordura e recuperar a vitalidade  gerada por Ai | Foto Premium">
            <a:extLst>
              <a:ext uri="{FF2B5EF4-FFF2-40B4-BE49-F238E27FC236}">
                <a16:creationId xmlns:a16="http://schemas.microsoft.com/office/drawing/2014/main" id="{13378333-176C-D126-62C3-39C3842B1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52" y="1661678"/>
            <a:ext cx="4225717" cy="281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l Pineta Grande Hospital di Castel Volturno sceglie ASCOM - Sanità Digitale">
            <a:extLst>
              <a:ext uri="{FF2B5EF4-FFF2-40B4-BE49-F238E27FC236}">
                <a16:creationId xmlns:a16="http://schemas.microsoft.com/office/drawing/2014/main" id="{798D862D-9282-EE1F-2AE2-4D8214375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8" r="5628" b="3158"/>
          <a:stretch/>
        </p:blipFill>
        <p:spPr bwMode="auto">
          <a:xfrm>
            <a:off x="7899421" y="1016488"/>
            <a:ext cx="3877623" cy="281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o diet Detailed Rounded Lineal color icon">
            <a:extLst>
              <a:ext uri="{FF2B5EF4-FFF2-40B4-BE49-F238E27FC236}">
                <a16:creationId xmlns:a16="http://schemas.microsoft.com/office/drawing/2014/main" id="{64CB84BC-52B1-BC36-BF31-E26FC0017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06" y="1202709"/>
            <a:ext cx="1342189" cy="134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sicologia Facile November - December 2023 (Digital) - DiscountMags.com">
            <a:extLst>
              <a:ext uri="{FF2B5EF4-FFF2-40B4-BE49-F238E27FC236}">
                <a16:creationId xmlns:a16="http://schemas.microsoft.com/office/drawing/2014/main" id="{287CDFA9-4957-523F-4F6D-1D8DD40CB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799" y="1873803"/>
            <a:ext cx="1526181" cy="207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imbolo &quot;divieto&quot; 3">
            <a:extLst>
              <a:ext uri="{FF2B5EF4-FFF2-40B4-BE49-F238E27FC236}">
                <a16:creationId xmlns:a16="http://schemas.microsoft.com/office/drawing/2014/main" id="{DC7E3786-7CB1-2EC6-C682-755F283C1637}"/>
              </a:ext>
            </a:extLst>
          </p:cNvPr>
          <p:cNvSpPr/>
          <p:nvPr/>
        </p:nvSpPr>
        <p:spPr>
          <a:xfrm>
            <a:off x="4784445" y="2306869"/>
            <a:ext cx="1458669" cy="1524514"/>
          </a:xfrm>
          <a:prstGeom prst="noSmoking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811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F07CCD83-DD11-D538-C370-EA0D8D489A09}"/>
              </a:ext>
            </a:extLst>
          </p:cNvPr>
          <p:cNvSpPr txBox="1"/>
          <p:nvPr/>
        </p:nvSpPr>
        <p:spPr>
          <a:xfrm>
            <a:off x="919618" y="68137"/>
            <a:ext cx="10352764" cy="700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000" b="1" dirty="0">
                <a:latin typeface="Georgia" panose="02040502050405020303" pitchFamily="18" charset="0"/>
              </a:rPr>
              <a:t>«Liberazione» da qualunque regime alimentare </a:t>
            </a:r>
          </a:p>
        </p:txBody>
      </p:sp>
      <p:pic>
        <p:nvPicPr>
          <p:cNvPr id="7170" name="Picture 2" descr="reset | KINESIOPATIA">
            <a:extLst>
              <a:ext uri="{FF2B5EF4-FFF2-40B4-BE49-F238E27FC236}">
                <a16:creationId xmlns:a16="http://schemas.microsoft.com/office/drawing/2014/main" id="{51539722-6000-90B9-49B2-1DDAE3B67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1" t="15473" r="14656" b="5921"/>
          <a:stretch/>
        </p:blipFill>
        <p:spPr bwMode="auto">
          <a:xfrm>
            <a:off x="4498242" y="2380360"/>
            <a:ext cx="2841544" cy="254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DEL NUTRIZIONISTA | Giacomo Pagliaro">
            <a:extLst>
              <a:ext uri="{FF2B5EF4-FFF2-40B4-BE49-F238E27FC236}">
                <a16:creationId xmlns:a16="http://schemas.microsoft.com/office/drawing/2014/main" id="{004A5497-5FC1-03A0-C490-78D5BCE6F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87" y="2840846"/>
            <a:ext cx="3006725" cy="200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riste per la dieta - foto d'archivio 171389 | Crushpixel">
            <a:extLst>
              <a:ext uri="{FF2B5EF4-FFF2-40B4-BE49-F238E27FC236}">
                <a16:creationId xmlns:a16="http://schemas.microsoft.com/office/drawing/2014/main" id="{8906967F-9CDB-F7F8-6442-1C8E968BE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81" y="4924164"/>
            <a:ext cx="2488957" cy="175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36.559 immagini, foto stock, oggetti 3D e immagini vettoriali Obeso triste  | Shutterstock">
            <a:extLst>
              <a:ext uri="{FF2B5EF4-FFF2-40B4-BE49-F238E27FC236}">
                <a16:creationId xmlns:a16="http://schemas.microsoft.com/office/drawing/2014/main" id="{25F36B60-2E87-18D4-3B9C-DE180FA83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6"/>
          <a:stretch/>
        </p:blipFill>
        <p:spPr bwMode="auto">
          <a:xfrm>
            <a:off x="755049" y="982779"/>
            <a:ext cx="3089422" cy="175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ambino obeso: 93.549 immagini, foto stock e illustrazioni esenti da  diritti d'autore |Shutterstock">
            <a:extLst>
              <a:ext uri="{FF2B5EF4-FFF2-40B4-BE49-F238E27FC236}">
                <a16:creationId xmlns:a16="http://schemas.microsoft.com/office/drawing/2014/main" id="{29492C71-1BE3-C5F1-388E-A6EB23882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4"/>
          <a:stretch/>
        </p:blipFill>
        <p:spPr bwMode="auto">
          <a:xfrm>
            <a:off x="7994509" y="982779"/>
            <a:ext cx="3584674" cy="175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raining nel soggetto obeso: Spunti Pratici-ChinesioGroup">
            <a:extLst>
              <a:ext uri="{FF2B5EF4-FFF2-40B4-BE49-F238E27FC236}">
                <a16:creationId xmlns:a16="http://schemas.microsoft.com/office/drawing/2014/main" id="{FDCF4E47-82F0-9B8B-47F8-4A4C5706E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509" y="2840846"/>
            <a:ext cx="3584674" cy="200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a piramide alimentare per i pazienti bariatrici - Chirurgia Torino">
            <a:extLst>
              <a:ext uri="{FF2B5EF4-FFF2-40B4-BE49-F238E27FC236}">
                <a16:creationId xmlns:a16="http://schemas.microsoft.com/office/drawing/2014/main" id="{B6E86A6E-D5F5-77DC-AC44-9599074A62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1" t="468" r="18816" b="12234"/>
          <a:stretch/>
        </p:blipFill>
        <p:spPr bwMode="auto">
          <a:xfrm>
            <a:off x="7994033" y="4924165"/>
            <a:ext cx="3585150" cy="175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724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81FBA5A-FEA9-564D-3CCA-008788D132E8}"/>
              </a:ext>
            </a:extLst>
          </p:cNvPr>
          <p:cNvSpPr txBox="1"/>
          <p:nvPr/>
        </p:nvSpPr>
        <p:spPr>
          <a:xfrm>
            <a:off x="5703710" y="2538506"/>
            <a:ext cx="5504095" cy="2216312"/>
          </a:xfrm>
          <a:prstGeom prst="rect">
            <a:avLst/>
          </a:prstGeom>
          <a:solidFill>
            <a:srgbClr val="F6A287">
              <a:alpha val="20523"/>
            </a:srgbClr>
          </a:solidFill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latin typeface="Georgia" panose="02040502050405020303" pitchFamily="18" charset="0"/>
              </a:rPr>
              <a:t>-    Il follow-up è di </a:t>
            </a:r>
            <a:r>
              <a:rPr lang="it-IT" b="1" dirty="0">
                <a:latin typeface="Georgia" panose="02040502050405020303" pitchFamily="18" charset="0"/>
              </a:rPr>
              <a:t>fondamentale </a:t>
            </a:r>
            <a:r>
              <a:rPr lang="it-IT" dirty="0">
                <a:latin typeface="Georgia" panose="02040502050405020303" pitchFamily="18" charset="0"/>
              </a:rPr>
              <a:t>importanza </a:t>
            </a:r>
            <a:br>
              <a:rPr lang="it-IT" dirty="0">
                <a:latin typeface="Georgia" panose="02040502050405020303" pitchFamily="18" charset="0"/>
              </a:rPr>
            </a:br>
            <a:r>
              <a:rPr lang="it-IT" dirty="0">
                <a:latin typeface="Georgia" panose="02040502050405020303" pitchFamily="18" charset="0"/>
              </a:rPr>
              <a:t>      nella gestione dei pazienti </a:t>
            </a:r>
            <a:r>
              <a:rPr lang="it-IT" dirty="0" err="1">
                <a:latin typeface="Georgia" panose="02040502050405020303" pitchFamily="18" charset="0"/>
              </a:rPr>
              <a:t>bariatrici</a:t>
            </a:r>
            <a:endParaRPr lang="it-IT" dirty="0">
              <a:latin typeface="Georgia" panose="02040502050405020303" pitchFamily="18" charset="0"/>
            </a:endParaRPr>
          </a:p>
          <a:p>
            <a:pPr marL="285750" indent="-28575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dirty="0">
                <a:latin typeface="Georgia" panose="02040502050405020303" pitchFamily="18" charset="0"/>
              </a:rPr>
              <a:t>Il monitoraggio del pz nelle fasi immediatamente successive all’intervento permette </a:t>
            </a:r>
            <a:r>
              <a:rPr lang="it-IT" b="1" dirty="0">
                <a:latin typeface="Georgia" panose="02040502050405020303" pitchFamily="18" charset="0"/>
              </a:rPr>
              <a:t>l’identificazione precoce </a:t>
            </a:r>
            <a:r>
              <a:rPr lang="it-IT" dirty="0">
                <a:latin typeface="Georgia" panose="02040502050405020303" pitchFamily="18" charset="0"/>
              </a:rPr>
              <a:t>di problematiche a lungo termine anche potenzialmente dannose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267635C-9DC2-CF22-8B11-5C324214C145}"/>
              </a:ext>
            </a:extLst>
          </p:cNvPr>
          <p:cNvSpPr txBox="1"/>
          <p:nvPr/>
        </p:nvSpPr>
        <p:spPr>
          <a:xfrm>
            <a:off x="1155032" y="171691"/>
            <a:ext cx="10234862" cy="741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3200" b="1" dirty="0">
                <a:latin typeface="Georgia" panose="02040502050405020303" pitchFamily="18" charset="0"/>
              </a:rPr>
              <a:t>Mancata conoscenza importanza del follow-up </a:t>
            </a:r>
          </a:p>
        </p:txBody>
      </p:sp>
      <p:pic>
        <p:nvPicPr>
          <p:cNvPr id="3074" name="Picture 2" descr="Dimagrire prima di un intervento bariatrico: perché è così utile? - Una  vita su Misura">
            <a:extLst>
              <a:ext uri="{FF2B5EF4-FFF2-40B4-BE49-F238E27FC236}">
                <a16:creationId xmlns:a16="http://schemas.microsoft.com/office/drawing/2014/main" id="{F052C8B0-30C4-4779-67C0-52FE6CDAE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95" y="1667726"/>
            <a:ext cx="3384530" cy="225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ieta chetogenica efficace nella lotta all'obesità | OK Salute">
            <a:extLst>
              <a:ext uri="{FF2B5EF4-FFF2-40B4-BE49-F238E27FC236}">
                <a16:creationId xmlns:a16="http://schemas.microsoft.com/office/drawing/2014/main" id="{66CBAE19-6685-3C24-5190-C23E3DECB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40" y="4034854"/>
            <a:ext cx="3431722" cy="193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F771CF48-918C-EBFC-05FF-298396303F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463" y="1087531"/>
            <a:ext cx="4322607" cy="1295499"/>
          </a:xfrm>
          <a:prstGeom prst="rect">
            <a:avLst/>
          </a:prstGeom>
        </p:spPr>
      </p:pic>
      <p:pic>
        <p:nvPicPr>
          <p:cNvPr id="7" name="Immagine 6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6BAC00AC-B8C8-6D1F-B7E3-ED040C804D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929301"/>
            <a:ext cx="4841373" cy="1450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BFD53ED8-8720-4D77-D56D-19FA40BFE1C6}"/>
              </a:ext>
            </a:extLst>
          </p:cNvPr>
          <p:cNvSpPr/>
          <p:nvPr/>
        </p:nvSpPr>
        <p:spPr>
          <a:xfrm>
            <a:off x="92122" y="68179"/>
            <a:ext cx="11987584" cy="6721642"/>
          </a:xfrm>
          <a:prstGeom prst="rect">
            <a:avLst/>
          </a:prstGeom>
          <a:noFill/>
          <a:ln w="4762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026" name="Picture 2" descr="Perchè o perché: come si scrive, esempi e spiegazione - StudentVille">
            <a:extLst>
              <a:ext uri="{FF2B5EF4-FFF2-40B4-BE49-F238E27FC236}">
                <a16:creationId xmlns:a16="http://schemas.microsoft.com/office/drawing/2014/main" id="{4AB25CEC-6B3E-AB34-CF98-DD6116678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02" y="314589"/>
            <a:ext cx="11257196" cy="622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40E57554-2F12-24A6-D9F0-5425AD5CE786}"/>
              </a:ext>
            </a:extLst>
          </p:cNvPr>
          <p:cNvSpPr/>
          <p:nvPr/>
        </p:nvSpPr>
        <p:spPr>
          <a:xfrm>
            <a:off x="568825" y="561115"/>
            <a:ext cx="443175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Georgia" panose="02040502050405020303" pitchFamily="18" charset="0"/>
              </a:rPr>
              <a:t>PERCHè</a:t>
            </a:r>
            <a:r>
              <a:rPr lang="it-IT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Georgia" panose="02040502050405020303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5404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54C18600-7530-6E82-4E7A-B8A0679AEEBA}"/>
              </a:ext>
            </a:extLst>
          </p:cNvPr>
          <p:cNvSpPr txBox="1">
            <a:spLocks/>
          </p:cNvSpPr>
          <p:nvPr/>
        </p:nvSpPr>
        <p:spPr>
          <a:xfrm>
            <a:off x="385085" y="1772777"/>
            <a:ext cx="11421829" cy="110807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 spc="-50">
                <a:solidFill>
                  <a:srgbClr val="404040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3200" dirty="0">
                <a:latin typeface="Georgia" panose="02040502050405020303" pitchFamily="18" charset="0"/>
              </a:rPr>
              <a:t>NUTRITION FAKE IN CHIRURGIA BARIATRICA: QUANDO SI FA A MENO DELL’</a:t>
            </a:r>
            <a:r>
              <a:rPr lang="it-IT" sz="3600" u="sng" dirty="0">
                <a:latin typeface="Georgia" panose="02040502050405020303" pitchFamily="18" charset="0"/>
              </a:rPr>
              <a:t>ESPERTO</a:t>
            </a:r>
            <a:endParaRPr lang="it-IT" sz="8800" u="sng" dirty="0">
              <a:latin typeface="Georgia" panose="02040502050405020303" pitchFamily="18" charset="0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55F5D723-191B-38C2-127C-6999C421B2E2}"/>
              </a:ext>
            </a:extLst>
          </p:cNvPr>
          <p:cNvSpPr txBox="1">
            <a:spLocks/>
          </p:cNvSpPr>
          <p:nvPr/>
        </p:nvSpPr>
        <p:spPr>
          <a:xfrm>
            <a:off x="929959" y="3816727"/>
            <a:ext cx="4413565" cy="110807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 spc="-50">
                <a:solidFill>
                  <a:srgbClr val="404040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2400" i="1" dirty="0">
                <a:latin typeface="Georgia" panose="02040502050405020303" pitchFamily="18" charset="0"/>
              </a:rPr>
              <a:t>ESPERTO (</a:t>
            </a:r>
            <a:r>
              <a:rPr lang="it-IT" sz="2400" i="1" dirty="0" err="1">
                <a:latin typeface="Georgia" panose="02040502050405020303" pitchFamily="18" charset="0"/>
              </a:rPr>
              <a:t>def</a:t>
            </a:r>
            <a:r>
              <a:rPr lang="it-IT" sz="2400" i="1" dirty="0">
                <a:latin typeface="Georgia" panose="02040502050405020303" pitchFamily="18" charset="0"/>
              </a:rPr>
              <a:t> dizionario):</a:t>
            </a:r>
            <a:br>
              <a:rPr lang="it-IT" sz="2400" i="1" dirty="0">
                <a:latin typeface="Georgia" panose="02040502050405020303" pitchFamily="18" charset="0"/>
              </a:rPr>
            </a:br>
            <a:r>
              <a:rPr lang="it-IT" sz="3200" b="0" i="1" dirty="0">
                <a:solidFill>
                  <a:srgbClr val="202124"/>
                </a:solidFill>
                <a:effectLst/>
                <a:latin typeface="Georgia" panose="02040502050405020303" pitchFamily="18" charset="0"/>
              </a:rPr>
              <a:t>perito, specialista, anche come qualifica professionale, fornito di competenza</a:t>
            </a:r>
            <a:endParaRPr lang="it-IT" sz="7200" i="1" dirty="0">
              <a:latin typeface="Georgia" panose="02040502050405020303" pitchFamily="18" charset="0"/>
            </a:endParaRPr>
          </a:p>
        </p:txBody>
      </p:sp>
      <p:pic>
        <p:nvPicPr>
          <p:cNvPr id="10242" name="Picture 2" descr="I migliori dizionari online e altri software per la narrativa - Corso di  scrittura creativa online: videolezioni">
            <a:extLst>
              <a:ext uri="{FF2B5EF4-FFF2-40B4-BE49-F238E27FC236}">
                <a16:creationId xmlns:a16="http://schemas.microsoft.com/office/drawing/2014/main" id="{FA88FC40-5D36-C56A-2B6A-90260F2F9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717" y="3781592"/>
            <a:ext cx="4566283" cy="26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716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nicorno, la storia e le leggende sull'animale mitologico più amato">
            <a:extLst>
              <a:ext uri="{FF2B5EF4-FFF2-40B4-BE49-F238E27FC236}">
                <a16:creationId xmlns:a16="http://schemas.microsoft.com/office/drawing/2014/main" id="{487E9231-7022-F6FD-85AD-CB6C96E4E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546" y="15336"/>
            <a:ext cx="8069179" cy="684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C1956CC8-1587-69A2-F786-4696C8E1CD6D}"/>
              </a:ext>
            </a:extLst>
          </p:cNvPr>
          <p:cNvSpPr/>
          <p:nvPr/>
        </p:nvSpPr>
        <p:spPr>
          <a:xfrm>
            <a:off x="92122" y="68179"/>
            <a:ext cx="11987584" cy="6721642"/>
          </a:xfrm>
          <a:prstGeom prst="rect">
            <a:avLst/>
          </a:prstGeom>
          <a:noFill/>
          <a:ln w="28575">
            <a:solidFill>
              <a:schemeClr val="bg2">
                <a:lumMod val="50000"/>
                <a:alpha val="419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17554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rey's Anatomy 20: ecco i membri veterani del cast che torneranno con la  nuova stagione">
            <a:extLst>
              <a:ext uri="{FF2B5EF4-FFF2-40B4-BE49-F238E27FC236}">
                <a16:creationId xmlns:a16="http://schemas.microsoft.com/office/drawing/2014/main" id="{7DCBAF79-A823-C0D9-D77B-2C99D4BA56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2" b="41508"/>
          <a:stretch/>
        </p:blipFill>
        <p:spPr bwMode="auto">
          <a:xfrm>
            <a:off x="20" y="10"/>
            <a:ext cx="12191980" cy="354147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CB604AB-772E-89C1-5FE8-995FC061F745}"/>
              </a:ext>
            </a:extLst>
          </p:cNvPr>
          <p:cNvSpPr txBox="1"/>
          <p:nvPr/>
        </p:nvSpPr>
        <p:spPr>
          <a:xfrm>
            <a:off x="291766" y="3841958"/>
            <a:ext cx="8763000" cy="278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285750" indent="-28575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i="0" kern="1200" spc="-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eorgia" panose="02040502050405020303" pitchFamily="18" charset="0"/>
                <a:ea typeface="+mj-ea"/>
                <a:cs typeface="+mj-cs"/>
              </a:rPr>
              <a:t>Il team multi/inter-disciplinare è un </a:t>
            </a:r>
            <a:r>
              <a:rPr lang="it-IT" b="1" i="0" kern="1200" spc="-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eorgia" panose="02040502050405020303" pitchFamily="18" charset="0"/>
                <a:ea typeface="+mj-ea"/>
                <a:cs typeface="+mj-cs"/>
              </a:rPr>
              <a:t>gruppo di lavoro </a:t>
            </a:r>
            <a:r>
              <a:rPr lang="it-IT" i="0" kern="1200" spc="-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eorgia" panose="02040502050405020303" pitchFamily="18" charset="0"/>
                <a:ea typeface="+mj-ea"/>
                <a:cs typeface="+mj-cs"/>
              </a:rPr>
              <a:t>formato da </a:t>
            </a:r>
            <a:r>
              <a:rPr lang="it-IT" b="1" i="0" kern="1200" spc="-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eorgia" panose="02040502050405020303" pitchFamily="18" charset="0"/>
                <a:ea typeface="+mj-ea"/>
                <a:cs typeface="+mj-cs"/>
              </a:rPr>
              <a:t>professionisti</a:t>
            </a:r>
            <a:r>
              <a:rPr lang="it-IT" i="0" kern="1200" spc="-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eorgia" panose="02040502050405020303" pitchFamily="18" charset="0"/>
                <a:ea typeface="+mj-ea"/>
                <a:cs typeface="+mj-cs"/>
              </a:rPr>
              <a:t> con qualifiche professionali differenti che collaborano per raggiungere un obiettivo comune. </a:t>
            </a:r>
          </a:p>
          <a:p>
            <a:pPr marL="285750" indent="-28575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it-IT" i="0" kern="1200" spc="-50" dirty="0">
              <a:solidFill>
                <a:schemeClr val="tx1">
                  <a:lumMod val="75000"/>
                  <a:lumOff val="25000"/>
                </a:schemeClr>
              </a:solidFill>
              <a:latin typeface="Georgia" panose="02040502050405020303" pitchFamily="18" charset="0"/>
              <a:ea typeface="+mj-ea"/>
              <a:cs typeface="+mj-cs"/>
            </a:endParaRPr>
          </a:p>
          <a:p>
            <a:pPr marL="285750" indent="-28575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i="0" kern="12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All’interno del team multidisciplinare </a:t>
            </a:r>
            <a:r>
              <a:rPr lang="it-IT" b="1" i="0" kern="12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ogni professionista </a:t>
            </a:r>
            <a:r>
              <a:rPr lang="it-IT" i="0" kern="12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utilizza le proprie capacità e competenze al servizio del paziente e del team</a:t>
            </a:r>
          </a:p>
          <a:p>
            <a:pPr marL="285750" indent="-28575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it-IT" i="0" kern="1200" spc="-50" dirty="0">
              <a:solidFill>
                <a:schemeClr val="tx1">
                  <a:lumMod val="75000"/>
                  <a:lumOff val="25000"/>
                </a:schemeClr>
              </a:solidFill>
              <a:latin typeface="Georgia" panose="02040502050405020303" pitchFamily="18" charset="0"/>
              <a:ea typeface="+mj-ea"/>
              <a:cs typeface="+mj-cs"/>
            </a:endParaRPr>
          </a:p>
          <a:p>
            <a:pPr marL="285750" indent="-28575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i="0" kern="12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Ogni figura professionale, pur integrandosi con le altre, mantiene un </a:t>
            </a:r>
            <a:r>
              <a:rPr lang="it-IT" b="1" i="0" kern="12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ruolo centrale </a:t>
            </a:r>
            <a:r>
              <a:rPr lang="it-IT" i="0" kern="12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e pari dignità, per potenziare l’intervento mirato al raggiungimento degli obiettivi prefissati.</a:t>
            </a:r>
          </a:p>
          <a:p>
            <a:pPr marL="171450" indent="-17145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it-IT" sz="700" i="0" kern="1200" spc="-50" dirty="0">
              <a:solidFill>
                <a:schemeClr val="tx1">
                  <a:lumMod val="75000"/>
                  <a:lumOff val="25000"/>
                </a:schemeClr>
              </a:solidFill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11268" name="Picture 4" descr="Placka - Dream Team - PartyWorld">
            <a:extLst>
              <a:ext uri="{FF2B5EF4-FFF2-40B4-BE49-F238E27FC236}">
                <a16:creationId xmlns:a16="http://schemas.microsoft.com/office/drawing/2014/main" id="{9079183A-C73F-1C14-D71A-FF3CF84C40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13333" r="8908" b="13333"/>
          <a:stretch/>
        </p:blipFill>
        <p:spPr bwMode="auto">
          <a:xfrm>
            <a:off x="9251222" y="3785937"/>
            <a:ext cx="2813352" cy="278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614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onna grassa con una camicia blu con una valigia appesa alla ringhiera  nello stile di una confessione | Foto Premium">
            <a:extLst>
              <a:ext uri="{FF2B5EF4-FFF2-40B4-BE49-F238E27FC236}">
                <a16:creationId xmlns:a16="http://schemas.microsoft.com/office/drawing/2014/main" id="{706E7675-F62D-5C09-A2D0-1651E47B6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00" y="439845"/>
            <a:ext cx="5347537" cy="396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9715A3E-E9FE-7E5B-09BD-D571111DF62C}"/>
              </a:ext>
            </a:extLst>
          </p:cNvPr>
          <p:cNvSpPr txBox="1"/>
          <p:nvPr/>
        </p:nvSpPr>
        <p:spPr>
          <a:xfrm>
            <a:off x="443662" y="4600411"/>
            <a:ext cx="534753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latin typeface="Georgia" panose="02040502050405020303" pitchFamily="18" charset="0"/>
              </a:rPr>
              <a:t>Il pz però generalmente inizia il percorso già con la sua </a:t>
            </a:r>
            <a:r>
              <a:rPr lang="it-IT" sz="2000" b="1" dirty="0">
                <a:latin typeface="Georgia" panose="02040502050405020303" pitchFamily="18" charset="0"/>
              </a:rPr>
              <a:t>valigia carica </a:t>
            </a:r>
            <a:r>
              <a:rPr lang="it-IT" sz="2000" dirty="0">
                <a:latin typeface="Georgia" panose="02040502050405020303" pitchFamily="18" charset="0"/>
              </a:rPr>
              <a:t>di </a:t>
            </a:r>
            <a:br>
              <a:rPr lang="it-IT" sz="2000" dirty="0">
                <a:latin typeface="Georgia" panose="02040502050405020303" pitchFamily="18" charset="0"/>
              </a:rPr>
            </a:br>
            <a:r>
              <a:rPr lang="it-IT" sz="2000" b="1" dirty="0">
                <a:solidFill>
                  <a:srgbClr val="649880"/>
                </a:solidFill>
                <a:latin typeface="Georgia" panose="02040502050405020303" pitchFamily="18" charset="0"/>
              </a:rPr>
              <a:t>NUTRITION </a:t>
            </a:r>
            <a:r>
              <a:rPr lang="it-IT" sz="2000" dirty="0">
                <a:latin typeface="Georgia" panose="02040502050405020303" pitchFamily="18" charset="0"/>
              </a:rPr>
              <a:t>(e non solo) </a:t>
            </a:r>
            <a:br>
              <a:rPr lang="it-IT" sz="2000" dirty="0">
                <a:latin typeface="Georgia" panose="02040502050405020303" pitchFamily="18" charset="0"/>
              </a:rPr>
            </a:br>
            <a:r>
              <a:rPr lang="it-IT" sz="2000" dirty="0">
                <a:solidFill>
                  <a:srgbClr val="649880"/>
                </a:solidFill>
                <a:latin typeface="Georgia" panose="02040502050405020303" pitchFamily="18" charset="0"/>
              </a:rPr>
              <a:t>FAKE NEWS </a:t>
            </a:r>
            <a:r>
              <a:rPr lang="it-IT" sz="2000" dirty="0">
                <a:latin typeface="Georgia" panose="02040502050405020303" pitchFamily="18" charset="0"/>
              </a:rPr>
              <a:t>e si interfaccia con l’esperto a percorso iniziato</a:t>
            </a:r>
          </a:p>
        </p:txBody>
      </p:sp>
      <p:pic>
        <p:nvPicPr>
          <p:cNvPr id="4101" name="Picture 5" descr="Valigia d'epoca vuota aperta isolata su sfondo verde | Foto Premium">
            <a:extLst>
              <a:ext uri="{FF2B5EF4-FFF2-40B4-BE49-F238E27FC236}">
                <a16:creationId xmlns:a16="http://schemas.microsoft.com/office/drawing/2014/main" id="{333EED36-8AB3-6FEF-98D7-2C932CE14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465" y="2719720"/>
            <a:ext cx="5475873" cy="376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19548E3-4D1B-13F2-B3E3-6B949C0F712C}"/>
              </a:ext>
            </a:extLst>
          </p:cNvPr>
          <p:cNvSpPr txBox="1"/>
          <p:nvPr/>
        </p:nvSpPr>
        <p:spPr>
          <a:xfrm>
            <a:off x="7735054" y="3695072"/>
            <a:ext cx="243564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Georgia" panose="02040502050405020303" pitchFamily="18" charset="0"/>
              </a:rPr>
              <a:t>sarà dunque nostro compito svuotarla e ricolmarla di sane informazioni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837488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0F8AB8F-F821-57BD-94AD-46061501E61E}"/>
              </a:ext>
            </a:extLst>
          </p:cNvPr>
          <p:cNvSpPr txBox="1"/>
          <p:nvPr/>
        </p:nvSpPr>
        <p:spPr>
          <a:xfrm>
            <a:off x="1136190" y="554520"/>
            <a:ext cx="9558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Georgia" panose="02040502050405020303" pitchFamily="18" charset="0"/>
              </a:rPr>
              <a:t>È POSSIBILE DUNQUE PREVENIRE O </a:t>
            </a:r>
            <a:r>
              <a:rPr lang="it-IT" sz="2400" b="1" u="sng" dirty="0">
                <a:latin typeface="Georgia" panose="02040502050405020303" pitchFamily="18" charset="0"/>
              </a:rPr>
              <a:t>ALMENO</a:t>
            </a:r>
            <a:r>
              <a:rPr lang="it-IT" sz="2400" b="1" dirty="0">
                <a:latin typeface="Georgia" panose="02040502050405020303" pitchFamily="18" charset="0"/>
              </a:rPr>
              <a:t> LIMITARE LA DIFFUSIONE DI NUTRITIONAL FAKE NEWS?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0F5F94D-5457-B734-74B1-C4AD8DD17412}"/>
              </a:ext>
            </a:extLst>
          </p:cNvPr>
          <p:cNvSpPr txBox="1"/>
          <p:nvPr/>
        </p:nvSpPr>
        <p:spPr>
          <a:xfrm>
            <a:off x="5915359" y="1902275"/>
            <a:ext cx="55835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it-IT" sz="2000" b="1" dirty="0">
                <a:latin typeface="Georgia" panose="02040502050405020303" pitchFamily="18" charset="0"/>
              </a:rPr>
              <a:t>Controllo </a:t>
            </a:r>
            <a:r>
              <a:rPr lang="it-IT" sz="2000" dirty="0">
                <a:latin typeface="Georgia" panose="02040502050405020303" pitchFamily="18" charset="0"/>
              </a:rPr>
              <a:t>da parte della Società /Fondazione di pubblicità/informazioni ingannevoli di strategie terapeutiche non codificate dalle Linee Guida</a:t>
            </a:r>
          </a:p>
          <a:p>
            <a:pPr marL="342900" indent="-342900">
              <a:buFont typeface="Wingdings" pitchFamily="2" charset="2"/>
              <a:buChar char="§"/>
            </a:pPr>
            <a:endParaRPr lang="it-IT" sz="2000" dirty="0">
              <a:latin typeface="Georgia" panose="02040502050405020303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it-IT" sz="2000" b="1" dirty="0">
                <a:latin typeface="Georgia" panose="02040502050405020303" pitchFamily="18" charset="0"/>
              </a:rPr>
              <a:t>Sensibilizzazione</a:t>
            </a:r>
            <a:r>
              <a:rPr lang="it-IT" sz="2000" dirty="0">
                <a:latin typeface="Georgia" panose="02040502050405020303" pitchFamily="18" charset="0"/>
              </a:rPr>
              <a:t> popolazione con iniziative ed attività coordinate alla Società</a:t>
            </a:r>
            <a:br>
              <a:rPr lang="it-IT" sz="2000" dirty="0">
                <a:latin typeface="Georgia" panose="02040502050405020303" pitchFamily="18" charset="0"/>
              </a:rPr>
            </a:br>
            <a:endParaRPr lang="it-IT" sz="2000" dirty="0">
              <a:latin typeface="Georgia" panose="02040502050405020303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it-IT" sz="2000" b="1" dirty="0">
                <a:latin typeface="Georgia" panose="02040502050405020303" pitchFamily="18" charset="0"/>
              </a:rPr>
              <a:t>Creazione</a:t>
            </a:r>
            <a:r>
              <a:rPr lang="it-IT" sz="2000" dirty="0">
                <a:latin typeface="Georgia" panose="02040502050405020303" pitchFamily="18" charset="0"/>
              </a:rPr>
              <a:t> e </a:t>
            </a:r>
            <a:r>
              <a:rPr lang="it-IT" sz="2000" b="1" dirty="0">
                <a:latin typeface="Georgia" panose="02040502050405020303" pitchFamily="18" charset="0"/>
              </a:rPr>
              <a:t>diffusione</a:t>
            </a:r>
            <a:r>
              <a:rPr lang="it-IT" sz="2000" dirty="0">
                <a:latin typeface="Georgia" panose="02040502050405020303" pitchFamily="18" charset="0"/>
              </a:rPr>
              <a:t> documenti di semplice interpretazione inerenti TUTTE le fasi del percorso di accompagnamento del pz alla chirurgia </a:t>
            </a:r>
            <a:r>
              <a:rPr lang="it-IT" sz="2000" dirty="0" err="1">
                <a:latin typeface="Georgia" panose="02040502050405020303" pitchFamily="18" charset="0"/>
              </a:rPr>
              <a:t>bariatrica</a:t>
            </a:r>
            <a:endParaRPr lang="it-IT" sz="2000" dirty="0">
              <a:latin typeface="Georgia" panose="02040502050405020303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it-IT" sz="2000" dirty="0">
              <a:latin typeface="Georgia" panose="02040502050405020303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it-IT" sz="2000" b="1" dirty="0">
                <a:latin typeface="Georgia" panose="02040502050405020303" pitchFamily="18" charset="0"/>
              </a:rPr>
              <a:t>PASSAPAROLA </a:t>
            </a:r>
            <a:r>
              <a:rPr lang="it-IT" sz="2000" b="1" dirty="0">
                <a:solidFill>
                  <a:srgbClr val="079FB4"/>
                </a:solidFill>
                <a:latin typeface="Georgia" panose="02040502050405020303" pitchFamily="18" charset="0"/>
              </a:rPr>
              <a:t>PROPOSITIVO</a:t>
            </a:r>
            <a:r>
              <a:rPr lang="it-IT" sz="2000" b="1" dirty="0">
                <a:latin typeface="Georgia" panose="02040502050405020303" pitchFamily="18" charset="0"/>
              </a:rPr>
              <a:t>!</a:t>
            </a:r>
          </a:p>
        </p:txBody>
      </p:sp>
      <p:pic>
        <p:nvPicPr>
          <p:cNvPr id="4" name="Picture 2" descr="Home message - Free communications icons">
            <a:extLst>
              <a:ext uri="{FF2B5EF4-FFF2-40B4-BE49-F238E27FC236}">
                <a16:creationId xmlns:a16="http://schemas.microsoft.com/office/drawing/2014/main" id="{94EFBB24-C7BC-C9C1-8C77-FE9A9FF7D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169" y="97901"/>
            <a:ext cx="1122947" cy="1122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400+ Stop Fake News Stock Photos, Pictures &amp; Royalty-Free Images - iStock">
            <a:extLst>
              <a:ext uri="{FF2B5EF4-FFF2-40B4-BE49-F238E27FC236}">
                <a16:creationId xmlns:a16="http://schemas.microsoft.com/office/drawing/2014/main" id="{780C71EA-94F7-05E8-6106-065A62056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69" y="1594607"/>
            <a:ext cx="4873542" cy="487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551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Superquark 2022 - Gli ultimi ghiacci - Video - RaiPlay">
            <a:extLst>
              <a:ext uri="{FF2B5EF4-FFF2-40B4-BE49-F238E27FC236}">
                <a16:creationId xmlns:a16="http://schemas.microsoft.com/office/drawing/2014/main" id="{ACD83209-838D-2BFE-5C4F-09C736698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408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8207776-F424-A8FA-B4BC-782E263A6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4347" y="5895342"/>
            <a:ext cx="3044362" cy="909554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dirty="0">
                <a:latin typeface="Georgia" panose="02040502050405020303" pitchFamily="18" charset="0"/>
              </a:rPr>
              <a:t>Grazie</a:t>
            </a:r>
          </a:p>
        </p:txBody>
      </p:sp>
      <p:pic>
        <p:nvPicPr>
          <p:cNvPr id="2" name="Immagine 4">
            <a:extLst>
              <a:ext uri="{FF2B5EF4-FFF2-40B4-BE49-F238E27FC236}">
                <a16:creationId xmlns:a16="http://schemas.microsoft.com/office/drawing/2014/main" id="{72945038-C019-AA3D-05F2-8EEAC824C3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7" t="10243" r="7568"/>
          <a:stretch/>
        </p:blipFill>
        <p:spPr bwMode="auto">
          <a:xfrm>
            <a:off x="5201870" y="93783"/>
            <a:ext cx="2752441" cy="266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6">
            <a:extLst>
              <a:ext uri="{FF2B5EF4-FFF2-40B4-BE49-F238E27FC236}">
                <a16:creationId xmlns:a16="http://schemas.microsoft.com/office/drawing/2014/main" id="{EF072BD6-98EE-EC86-2C59-8FB92F740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3" t="15771" b="-2"/>
          <a:stretch>
            <a:fillRect/>
          </a:stretch>
        </p:blipFill>
        <p:spPr bwMode="auto">
          <a:xfrm>
            <a:off x="8066864" y="127649"/>
            <a:ext cx="1789111" cy="199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7">
            <a:extLst>
              <a:ext uri="{FF2B5EF4-FFF2-40B4-BE49-F238E27FC236}">
                <a16:creationId xmlns:a16="http://schemas.microsoft.com/office/drawing/2014/main" id="{DE4C6A3F-0DC8-FA1A-F37B-999E655172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5" t="27837" r="17111" b="19460"/>
          <a:stretch>
            <a:fillRect/>
          </a:stretch>
        </p:blipFill>
        <p:spPr bwMode="auto">
          <a:xfrm>
            <a:off x="5222261" y="2863612"/>
            <a:ext cx="1426213" cy="1420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8">
            <a:extLst>
              <a:ext uri="{FF2B5EF4-FFF2-40B4-BE49-F238E27FC236}">
                <a16:creationId xmlns:a16="http://schemas.microsoft.com/office/drawing/2014/main" id="{32B125D7-DA3D-8512-3029-090A34DC5F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353" y="3863338"/>
            <a:ext cx="1181435" cy="148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11">
            <a:extLst>
              <a:ext uri="{FF2B5EF4-FFF2-40B4-BE49-F238E27FC236}">
                <a16:creationId xmlns:a16="http://schemas.microsoft.com/office/drawing/2014/main" id="{C4BC4881-EF99-F93B-6DBC-88E2E65DCB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" r="18961"/>
          <a:stretch>
            <a:fillRect/>
          </a:stretch>
        </p:blipFill>
        <p:spPr bwMode="auto">
          <a:xfrm>
            <a:off x="9686528" y="2192196"/>
            <a:ext cx="1172395" cy="160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3">
            <a:extLst>
              <a:ext uri="{FF2B5EF4-FFF2-40B4-BE49-F238E27FC236}">
                <a16:creationId xmlns:a16="http://schemas.microsoft.com/office/drawing/2014/main" id="{A5523570-35E1-2963-D527-001EF7F620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9" r="19284" b="12893"/>
          <a:stretch/>
        </p:blipFill>
        <p:spPr bwMode="auto">
          <a:xfrm>
            <a:off x="8198430" y="2192195"/>
            <a:ext cx="1323970" cy="147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5">
            <a:extLst>
              <a:ext uri="{FF2B5EF4-FFF2-40B4-BE49-F238E27FC236}">
                <a16:creationId xmlns:a16="http://schemas.microsoft.com/office/drawing/2014/main" id="{7A6134A0-76D8-AE54-045D-F6FE44709B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8" t="19736" r="13773" b="16911"/>
          <a:stretch>
            <a:fillRect/>
          </a:stretch>
        </p:blipFill>
        <p:spPr bwMode="auto">
          <a:xfrm>
            <a:off x="10003001" y="127649"/>
            <a:ext cx="1711845" cy="199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13">
            <a:extLst>
              <a:ext uri="{FF2B5EF4-FFF2-40B4-BE49-F238E27FC236}">
                <a16:creationId xmlns:a16="http://schemas.microsoft.com/office/drawing/2014/main" id="{B9B197DB-E0C7-EE97-F058-1A36DE72A2E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7" t="4760" r="15384" b="10548"/>
          <a:stretch/>
        </p:blipFill>
        <p:spPr bwMode="auto">
          <a:xfrm>
            <a:off x="6710332" y="2828477"/>
            <a:ext cx="1323971" cy="15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 descr="Immagine che contiene persona, muro, Viso umano, vestiti&#10;&#10;Descrizione generata automaticamente">
            <a:extLst>
              <a:ext uri="{FF2B5EF4-FFF2-40B4-BE49-F238E27FC236}">
                <a16:creationId xmlns:a16="http://schemas.microsoft.com/office/drawing/2014/main" id="{7DF89A2A-9836-65C0-7E71-20229529DFF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340" t="5833" r="28622"/>
          <a:stretch/>
        </p:blipFill>
        <p:spPr>
          <a:xfrm>
            <a:off x="5210841" y="4434177"/>
            <a:ext cx="1281837" cy="1692303"/>
          </a:xfrm>
          <a:prstGeom prst="rect">
            <a:avLst/>
          </a:prstGeom>
        </p:spPr>
      </p:pic>
      <p:pic>
        <p:nvPicPr>
          <p:cNvPr id="12" name="Immagine 11" descr="Immagine che contiene persona, computer, interno, muro&#10;&#10;Descrizione generata automaticamente">
            <a:extLst>
              <a:ext uri="{FF2B5EF4-FFF2-40B4-BE49-F238E27FC236}">
                <a16:creationId xmlns:a16="http://schemas.microsoft.com/office/drawing/2014/main" id="{323F12C5-6A28-8424-A3A9-C1EEB1BD140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1667" b="19922"/>
          <a:stretch/>
        </p:blipFill>
        <p:spPr>
          <a:xfrm>
            <a:off x="10950046" y="2192195"/>
            <a:ext cx="1023627" cy="1603785"/>
          </a:xfrm>
          <a:prstGeom prst="rect">
            <a:avLst/>
          </a:prstGeom>
        </p:spPr>
      </p:pic>
      <p:pic>
        <p:nvPicPr>
          <p:cNvPr id="3074" name="Picture 2" descr="Dott.ssa Fiorenza de Giovanni, nutrizionista - Prenota online |  MioDottore.it">
            <a:extLst>
              <a:ext uri="{FF2B5EF4-FFF2-40B4-BE49-F238E27FC236}">
                <a16:creationId xmlns:a16="http://schemas.microsoft.com/office/drawing/2014/main" id="{7B3A9A39-EF0B-9903-4AEC-2220F830B6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2" t="10182" r="14727"/>
          <a:stretch/>
        </p:blipFill>
        <p:spPr bwMode="auto">
          <a:xfrm>
            <a:off x="8096161" y="3795980"/>
            <a:ext cx="1528509" cy="196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uore azzurro Foto Stock, Cuore azzurro Immagini | Depositphotos">
            <a:extLst>
              <a:ext uri="{FF2B5EF4-FFF2-40B4-BE49-F238E27FC236}">
                <a16:creationId xmlns:a16="http://schemas.microsoft.com/office/drawing/2014/main" id="{80BD045D-2985-FBF5-7C02-F2C44AF911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" t="5652" b="9068"/>
          <a:stretch/>
        </p:blipFill>
        <p:spPr bwMode="auto">
          <a:xfrm>
            <a:off x="10778799" y="5652143"/>
            <a:ext cx="1366120" cy="116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magine 18" descr="Immagine che contiene vestiti, persona, Viso umano, cravatta&#10;&#10;Descrizione generata automaticamente">
            <a:extLst>
              <a:ext uri="{FF2B5EF4-FFF2-40B4-BE49-F238E27FC236}">
                <a16:creationId xmlns:a16="http://schemas.microsoft.com/office/drawing/2014/main" id="{39EE38A3-AE1C-1987-FFF2-8148615EE51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73"/>
          <a:stretch/>
        </p:blipFill>
        <p:spPr>
          <a:xfrm>
            <a:off x="10897370" y="3835745"/>
            <a:ext cx="1269675" cy="1675448"/>
          </a:xfrm>
          <a:prstGeom prst="rect">
            <a:avLst/>
          </a:prstGeom>
        </p:spPr>
      </p:pic>
      <p:pic>
        <p:nvPicPr>
          <p:cNvPr id="21" name="Immagine 20" descr="Immagine che contiene aria aperta, erba, vestiti, albero&#10;&#10;Descrizione generata automaticamente">
            <a:extLst>
              <a:ext uri="{FF2B5EF4-FFF2-40B4-BE49-F238E27FC236}">
                <a16:creationId xmlns:a16="http://schemas.microsoft.com/office/drawing/2014/main" id="{800251DD-FE97-898E-6F23-47FC1360169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0" t="6701" r="33552" b="48830"/>
          <a:stretch/>
        </p:blipFill>
        <p:spPr>
          <a:xfrm>
            <a:off x="6550783" y="4391835"/>
            <a:ext cx="1449895" cy="222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8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0D601BC3-9ED7-FD99-B549-369394A07317}"/>
              </a:ext>
            </a:extLst>
          </p:cNvPr>
          <p:cNvSpPr txBox="1"/>
          <p:nvPr/>
        </p:nvSpPr>
        <p:spPr>
          <a:xfrm>
            <a:off x="4700016" y="874927"/>
            <a:ext cx="70408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Appare per la prima volta il termine </a:t>
            </a:r>
            <a:r>
              <a:rPr lang="it-IT" sz="2000" b="1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“</a:t>
            </a:r>
            <a:r>
              <a:rPr lang="it-IT" sz="2000" b="1" i="0" dirty="0" err="1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</a:rPr>
              <a:t>Diet</a:t>
            </a:r>
            <a:r>
              <a:rPr lang="it-IT" sz="2000" b="1" i="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</a:rPr>
              <a:t> Industry</a:t>
            </a:r>
            <a:r>
              <a:rPr lang="it-IT" sz="2000" b="1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”</a:t>
            </a:r>
            <a:endParaRPr lang="it-IT" sz="2000" b="1" dirty="0">
              <a:latin typeface="Georgia" panose="02040502050405020303" pitchFamily="18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FEE40E67-C778-94C3-190A-37D400233FB0}"/>
              </a:ext>
            </a:extLst>
          </p:cNvPr>
          <p:cNvSpPr/>
          <p:nvPr/>
        </p:nvSpPr>
        <p:spPr>
          <a:xfrm>
            <a:off x="1056267" y="431960"/>
            <a:ext cx="24737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1864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C1A42A1-D3C0-3D14-2A7E-796075563E24}"/>
              </a:ext>
            </a:extLst>
          </p:cNvPr>
          <p:cNvSpPr txBox="1"/>
          <p:nvPr/>
        </p:nvSpPr>
        <p:spPr>
          <a:xfrm>
            <a:off x="5759365" y="2031506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i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«Iniziative commerciali che propongono soluzioni e programmi per perdere peso, fraudolenti e dannosi»</a:t>
            </a:r>
            <a:endParaRPr lang="it-IT" b="1" i="1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4AAF3F5-6378-4C3D-1982-B5DCFE0E8730}"/>
              </a:ext>
            </a:extLst>
          </p:cNvPr>
          <p:cNvSpPr txBox="1"/>
          <p:nvPr/>
        </p:nvSpPr>
        <p:spPr>
          <a:xfrm>
            <a:off x="5759365" y="3626205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rgbClr val="000000"/>
                </a:solidFill>
                <a:latin typeface="Georgia" panose="02040502050405020303" pitchFamily="18" charset="0"/>
              </a:rPr>
              <a:t>F</a:t>
            </a:r>
            <a:r>
              <a:rPr lang="it-IT" sz="18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ranchising del dimagrimento, libri di diete speciali, integratori alimentari, intolleranze non scientificamente provate, diete dei gruppi sanguigni.</a:t>
            </a:r>
            <a:endParaRPr lang="it-IT" dirty="0"/>
          </a:p>
        </p:txBody>
      </p:sp>
      <p:sp>
        <p:nvSpPr>
          <p:cNvPr id="14" name="Freccia giù 13">
            <a:extLst>
              <a:ext uri="{FF2B5EF4-FFF2-40B4-BE49-F238E27FC236}">
                <a16:creationId xmlns:a16="http://schemas.microsoft.com/office/drawing/2014/main" id="{0B675877-A0DC-AFD4-CADD-C9200334E460}"/>
              </a:ext>
            </a:extLst>
          </p:cNvPr>
          <p:cNvSpPr/>
          <p:nvPr/>
        </p:nvSpPr>
        <p:spPr>
          <a:xfrm>
            <a:off x="8553365" y="3076911"/>
            <a:ext cx="254000" cy="487067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26" name="Picture 2" descr="icona del computer desktop su sfondo bianco. segno del computer. simbolo  del pc. stile piatto. 10311011 Arte vettoriale a Vecteezy">
            <a:extLst>
              <a:ext uri="{FF2B5EF4-FFF2-40B4-BE49-F238E27FC236}">
                <a16:creationId xmlns:a16="http://schemas.microsoft.com/office/drawing/2014/main" id="{93F61144-B208-FB79-9034-F4E7BB106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91" y="2595234"/>
            <a:ext cx="2570722" cy="186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iacchiere amichevoli Foto e Immagini Stock in Bianco e Nero - Alamy">
            <a:hlinkClick r:id="rId3"/>
            <a:extLst>
              <a:ext uri="{FF2B5EF4-FFF2-40B4-BE49-F238E27FC236}">
                <a16:creationId xmlns:a16="http://schemas.microsoft.com/office/drawing/2014/main" id="{7AADFE7C-3611-7959-3E74-EC54696FC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0"/>
          <a:stretch/>
        </p:blipFill>
        <p:spPr bwMode="auto">
          <a:xfrm>
            <a:off x="3527801" y="1674288"/>
            <a:ext cx="1919802" cy="180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hiacchiere amichevoli Foto e Immagini Stock in Bianco e Nero - Alamy">
            <a:extLst>
              <a:ext uri="{FF2B5EF4-FFF2-40B4-BE49-F238E27FC236}">
                <a16:creationId xmlns:a16="http://schemas.microsoft.com/office/drawing/2014/main" id="{A40C27AF-F1F8-9BB3-7244-B5F040B49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7821" y="-9772089"/>
            <a:ext cx="308806" cy="33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94132DF-96A8-C947-E3DB-AF9053AEC707}"/>
              </a:ext>
            </a:extLst>
          </p:cNvPr>
          <p:cNvSpPr txBox="1"/>
          <p:nvPr/>
        </p:nvSpPr>
        <p:spPr>
          <a:xfrm>
            <a:off x="752720" y="5453481"/>
            <a:ext cx="106865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Agevolato dalla democratizzazione di internet e dei social il sistema è diventato virale, dando vita alle “</a:t>
            </a:r>
            <a:r>
              <a:rPr lang="it-IT" b="1" i="0" dirty="0" err="1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</a:rPr>
              <a:t>Nutrition</a:t>
            </a:r>
            <a:r>
              <a:rPr lang="it-IT" b="1" i="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</a:rPr>
              <a:t> fake</a:t>
            </a:r>
            <a:r>
              <a:rPr lang="it-IT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”: un vero e proprio bombardamento social di </a:t>
            </a:r>
            <a:r>
              <a:rPr lang="it-IT" b="1" i="0" dirty="0">
                <a:solidFill>
                  <a:schemeClr val="bg2">
                    <a:lumMod val="50000"/>
                  </a:schemeClr>
                </a:solidFill>
                <a:effectLst/>
                <a:latin typeface="Georgia" panose="02040502050405020303" pitchFamily="18" charset="0"/>
              </a:rPr>
              <a:t>false notizie </a:t>
            </a:r>
            <a:r>
              <a:rPr lang="it-IT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su alimentazione e perdita di peso cui nessuno può sottrarsi.</a:t>
            </a:r>
            <a:endParaRPr lang="it-IT" dirty="0">
              <a:latin typeface="Georgia" panose="02040502050405020303" pitchFamily="18" charset="0"/>
            </a:endParaRPr>
          </a:p>
        </p:txBody>
      </p:sp>
      <p:pic>
        <p:nvPicPr>
          <p:cNvPr id="1035" name="Picture 11" descr="Icona della linea del piano di dieta su bianco | Vettore Premium">
            <a:extLst>
              <a:ext uri="{FF2B5EF4-FFF2-40B4-BE49-F238E27FC236}">
                <a16:creationId xmlns:a16="http://schemas.microsoft.com/office/drawing/2014/main" id="{9174178C-45E3-3679-C689-CD83E990CB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24439" r="18342" b="22133"/>
          <a:stretch/>
        </p:blipFill>
        <p:spPr bwMode="auto">
          <a:xfrm>
            <a:off x="3702343" y="3626205"/>
            <a:ext cx="1570719" cy="155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72DF1A76-F39B-1FA2-4BD2-AF7A841A17D5}"/>
              </a:ext>
            </a:extLst>
          </p:cNvPr>
          <p:cNvSpPr/>
          <p:nvPr/>
        </p:nvSpPr>
        <p:spPr>
          <a:xfrm>
            <a:off x="92122" y="68179"/>
            <a:ext cx="11987584" cy="6721642"/>
          </a:xfrm>
          <a:prstGeom prst="rect">
            <a:avLst/>
          </a:prstGeom>
          <a:noFill/>
          <a:ln w="28575">
            <a:solidFill>
              <a:schemeClr val="bg2">
                <a:lumMod val="50000"/>
                <a:alpha val="419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56408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Sito Web, Pagina Web&#10;&#10;Descrizione generata automaticamente">
            <a:extLst>
              <a:ext uri="{FF2B5EF4-FFF2-40B4-BE49-F238E27FC236}">
                <a16:creationId xmlns:a16="http://schemas.microsoft.com/office/drawing/2014/main" id="{BA59267B-ED85-EC45-610B-A13695CF7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63" y="79389"/>
            <a:ext cx="6192252" cy="2589647"/>
          </a:xfrm>
          <a:prstGeom prst="rect">
            <a:avLst/>
          </a:prstGeom>
        </p:spPr>
      </p:pic>
      <p:pic>
        <p:nvPicPr>
          <p:cNvPr id="5" name="Immagine 4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C45576E1-EC8A-5A0A-C3C4-FC2B4503C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92" y="2589302"/>
            <a:ext cx="6717985" cy="1576767"/>
          </a:xfrm>
          <a:prstGeom prst="rect">
            <a:avLst/>
          </a:prstGeom>
        </p:spPr>
      </p:pic>
      <p:pic>
        <p:nvPicPr>
          <p:cNvPr id="7" name="Immagine 6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8B722108-41A6-11C9-8A75-EF32DCDB77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789" y="4235448"/>
            <a:ext cx="7202905" cy="251025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3CA56F2-8437-B5B8-1441-436755AE2FF1}"/>
              </a:ext>
            </a:extLst>
          </p:cNvPr>
          <p:cNvSpPr txBox="1"/>
          <p:nvPr/>
        </p:nvSpPr>
        <p:spPr>
          <a:xfrm>
            <a:off x="8093241" y="1202074"/>
            <a:ext cx="3713748" cy="1077218"/>
          </a:xfrm>
          <a:prstGeom prst="rect">
            <a:avLst/>
          </a:prstGeom>
          <a:gradFill flip="none" rotWithShape="1">
            <a:gsLst>
              <a:gs pos="0">
                <a:srgbClr val="A61225">
                  <a:tint val="66000"/>
                  <a:satMod val="160000"/>
                </a:srgbClr>
              </a:gs>
              <a:gs pos="50000">
                <a:srgbClr val="A61225">
                  <a:tint val="44500"/>
                  <a:satMod val="160000"/>
                </a:srgbClr>
              </a:gs>
              <a:gs pos="100000">
                <a:srgbClr val="A61225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it-IT" sz="1600" i="1" dirty="0">
                <a:latin typeface="Georgia" panose="02040502050405020303" pitchFamily="18" charset="0"/>
              </a:rPr>
              <a:t>In ambito sanitario, le fake news possono ritardare o impedire un'assistenza efficace, in alcuni casi minacciando la vita degli individui. </a:t>
            </a:r>
          </a:p>
        </p:txBody>
      </p:sp>
      <p:pic>
        <p:nvPicPr>
          <p:cNvPr id="15362" name="Picture 2" descr="Icona Del Triangolo Di Pericolo - Immagini vettoriali stock e altre  immagini di Segnale di pericolo - Segnale - Segnale di pericolo - Segnale,  ...">
            <a:extLst>
              <a:ext uri="{FF2B5EF4-FFF2-40B4-BE49-F238E27FC236}">
                <a16:creationId xmlns:a16="http://schemas.microsoft.com/office/drawing/2014/main" id="{5995EA9F-7908-C088-6EC0-65CF0E4A5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633994"/>
            <a:ext cx="1949116" cy="194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D736E3A4-9897-9EFA-B9F0-E6BE16458105}"/>
              </a:ext>
            </a:extLst>
          </p:cNvPr>
          <p:cNvSpPr/>
          <p:nvPr/>
        </p:nvSpPr>
        <p:spPr>
          <a:xfrm>
            <a:off x="92122" y="68179"/>
            <a:ext cx="11987584" cy="6721642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715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2A1E6BC9-3062-B9DA-4C0A-5273310393A0}"/>
              </a:ext>
            </a:extLst>
          </p:cNvPr>
          <p:cNvSpPr txBox="1"/>
          <p:nvPr/>
        </p:nvSpPr>
        <p:spPr>
          <a:xfrm>
            <a:off x="250698" y="407754"/>
            <a:ext cx="11690604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rgbClr val="000000"/>
                </a:solidFill>
                <a:latin typeface="Georgia" panose="02040502050405020303" pitchFamily="18" charset="0"/>
              </a:rPr>
              <a:t>I</a:t>
            </a:r>
            <a:r>
              <a:rPr lang="it-IT" sz="24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l 70% degli italiani si informa attraverso Internet, Facebook o Twitter </a:t>
            </a:r>
            <a:br>
              <a:rPr lang="it-IT" sz="2400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it-IT" sz="2400" dirty="0">
                <a:solidFill>
                  <a:srgbClr val="000000"/>
                </a:solidFill>
                <a:latin typeface="Georgia" panose="02040502050405020303" pitchFamily="18" charset="0"/>
              </a:rPr>
              <a:t>I</a:t>
            </a:r>
            <a:r>
              <a:rPr lang="it-IT" sz="24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l 62% considera le informazioni in rete “complete, accurate ed equilibrate”</a:t>
            </a:r>
            <a:endParaRPr lang="it-IT" sz="2400" dirty="0"/>
          </a:p>
        </p:txBody>
      </p:sp>
      <p:pic>
        <p:nvPicPr>
          <p:cNvPr id="7" name="Immagine 6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8D832572-8C80-6549-06B4-236746A051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682"/>
          <a:stretch/>
        </p:blipFill>
        <p:spPr>
          <a:xfrm>
            <a:off x="1616204" y="1434114"/>
            <a:ext cx="9180580" cy="1891095"/>
          </a:xfrm>
          <a:prstGeom prst="rect">
            <a:avLst/>
          </a:prstGeom>
        </p:spPr>
      </p:pic>
      <p:pic>
        <p:nvPicPr>
          <p:cNvPr id="9" name="Immagine 8" descr="Immagine che contiene testo, ricevuta, schermata, Carattere&#10;&#10;Descrizione generata automaticamente">
            <a:extLst>
              <a:ext uri="{FF2B5EF4-FFF2-40B4-BE49-F238E27FC236}">
                <a16:creationId xmlns:a16="http://schemas.microsoft.com/office/drawing/2014/main" id="{4FA44145-67BD-F688-71BA-888BD2DA0C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" y="3425861"/>
            <a:ext cx="5833092" cy="2285128"/>
          </a:xfrm>
          <a:prstGeom prst="rect">
            <a:avLst/>
          </a:prstGeom>
        </p:spPr>
      </p:pic>
      <p:pic>
        <p:nvPicPr>
          <p:cNvPr id="11" name="Immagine 10" descr="Immagine che contiene testo, ricevuta, Carattere, schermata&#10;&#10;Descrizione generata automaticamente">
            <a:extLst>
              <a:ext uri="{FF2B5EF4-FFF2-40B4-BE49-F238E27FC236}">
                <a16:creationId xmlns:a16="http://schemas.microsoft.com/office/drawing/2014/main" id="{1D61B1F5-A7A1-801D-534B-32949CA124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t="180"/>
          <a:stretch/>
        </p:blipFill>
        <p:spPr>
          <a:xfrm>
            <a:off x="3164712" y="4171123"/>
            <a:ext cx="5833092" cy="2001600"/>
          </a:xfrm>
          <a:prstGeom prst="rect">
            <a:avLst/>
          </a:prstGeom>
        </p:spPr>
      </p:pic>
      <p:pic>
        <p:nvPicPr>
          <p:cNvPr id="13" name="Immagine 12" descr="Immagine che contiene testo, ricevuta, Carattere, schermata&#10;&#10;Descrizione generata automaticamente">
            <a:extLst>
              <a:ext uri="{FF2B5EF4-FFF2-40B4-BE49-F238E27FC236}">
                <a16:creationId xmlns:a16="http://schemas.microsoft.com/office/drawing/2014/main" id="{E1881D59-E2BB-038C-3678-90F40175F1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1"/>
          <a:stretch/>
        </p:blipFill>
        <p:spPr>
          <a:xfrm>
            <a:off x="6510702" y="4612443"/>
            <a:ext cx="5697342" cy="20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17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11AEA6B8-8585-640C-9782-2944B427A13F}"/>
              </a:ext>
            </a:extLst>
          </p:cNvPr>
          <p:cNvSpPr/>
          <p:nvPr/>
        </p:nvSpPr>
        <p:spPr>
          <a:xfrm>
            <a:off x="92122" y="68179"/>
            <a:ext cx="11987584" cy="6721642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Immagine 3" descr="Immagine che contiene serpente&#10;&#10;Descrizione generata automaticamente con attendibilità media">
            <a:extLst>
              <a:ext uri="{FF2B5EF4-FFF2-40B4-BE49-F238E27FC236}">
                <a16:creationId xmlns:a16="http://schemas.microsoft.com/office/drawing/2014/main" id="{604598BF-667B-F705-B68D-EA642597A0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" t="3037" r="6451"/>
          <a:stretch/>
        </p:blipFill>
        <p:spPr>
          <a:xfrm>
            <a:off x="3473254" y="3000375"/>
            <a:ext cx="8577877" cy="3735127"/>
          </a:xfrm>
          <a:prstGeom prst="rect">
            <a:avLst/>
          </a:prstGeom>
        </p:spPr>
      </p:pic>
      <p:pic>
        <p:nvPicPr>
          <p:cNvPr id="5" name="Picture 2" descr="Giovani e fake news” realizzata da YouTrend in collaborazione con la  Rappresentanza in Italia della Commissione Europea - Commissione europea">
            <a:extLst>
              <a:ext uri="{FF2B5EF4-FFF2-40B4-BE49-F238E27FC236}">
                <a16:creationId xmlns:a16="http://schemas.microsoft.com/office/drawing/2014/main" id="{E1FD442D-F1A8-4699-6698-87C0046F8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6586">
            <a:off x="268365" y="283088"/>
            <a:ext cx="4618606" cy="350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694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A50FB4-A1AA-BEDE-C509-483754E68A85}"/>
              </a:ext>
            </a:extLst>
          </p:cNvPr>
          <p:cNvSpPr txBox="1"/>
          <p:nvPr/>
        </p:nvSpPr>
        <p:spPr>
          <a:xfrm>
            <a:off x="6085913" y="384184"/>
            <a:ext cx="6511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202124"/>
                </a:solidFill>
                <a:effectLst/>
                <a:latin typeface="Georgia" panose="02040502050405020303" pitchFamily="18" charset="0"/>
              </a:rPr>
              <a:t>Voglio fare l’intervento perché sono </a:t>
            </a:r>
            <a:r>
              <a:rPr lang="it-IT" b="1" i="0" dirty="0" err="1">
                <a:solidFill>
                  <a:srgbClr val="202124"/>
                </a:solidFill>
                <a:effectLst/>
                <a:latin typeface="Georgia" panose="02040502050405020303" pitchFamily="18" charset="0"/>
              </a:rPr>
              <a:t>stanc</a:t>
            </a:r>
            <a:r>
              <a:rPr lang="it-IT" b="1" i="0" dirty="0">
                <a:solidFill>
                  <a:srgbClr val="202124"/>
                </a:solidFill>
                <a:effectLst/>
                <a:latin typeface="Georgia" panose="02040502050405020303" pitchFamily="18" charset="0"/>
              </a:rPr>
              <a:t>*</a:t>
            </a:r>
            <a:r>
              <a:rPr lang="it-IT" b="0" i="0" dirty="0">
                <a:solidFill>
                  <a:srgbClr val="202124"/>
                </a:solidFill>
                <a:effectLst/>
                <a:latin typeface="Georgia" panose="02040502050405020303" pitchFamily="18" charset="0"/>
              </a:rPr>
              <a:t> di fare diete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1AEA6B8-8585-640C-9782-2944B427A13F}"/>
              </a:ext>
            </a:extLst>
          </p:cNvPr>
          <p:cNvSpPr/>
          <p:nvPr/>
        </p:nvSpPr>
        <p:spPr>
          <a:xfrm>
            <a:off x="92122" y="68179"/>
            <a:ext cx="11987584" cy="6721642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  <a:alpha val="4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2" descr="Giovani e fake news” realizzata da YouTrend in collaborazione con la  Rappresentanza in Italia della Commissione Europea - Commissione europea">
            <a:extLst>
              <a:ext uri="{FF2B5EF4-FFF2-40B4-BE49-F238E27FC236}">
                <a16:creationId xmlns:a16="http://schemas.microsoft.com/office/drawing/2014/main" id="{EDCC9110-5EDC-FB46-3071-65733603E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6586">
            <a:off x="300244" y="761489"/>
            <a:ext cx="5183999" cy="393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42564FD-EBFD-1BF0-14A8-6723B81F5290}"/>
              </a:ext>
            </a:extLst>
          </p:cNvPr>
          <p:cNvSpPr txBox="1"/>
          <p:nvPr/>
        </p:nvSpPr>
        <p:spPr>
          <a:xfrm>
            <a:off x="5743996" y="1734070"/>
            <a:ext cx="63648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202124"/>
                </a:solidFill>
                <a:latin typeface="Georgia" panose="02040502050405020303" pitchFamily="18" charset="0"/>
              </a:rPr>
              <a:t>Non vorrei sottopormi alla Sleeve perché </a:t>
            </a:r>
            <a:r>
              <a:rPr lang="it-IT" b="1" dirty="0">
                <a:solidFill>
                  <a:srgbClr val="202124"/>
                </a:solidFill>
                <a:latin typeface="Georgia" panose="02040502050405020303" pitchFamily="18" charset="0"/>
              </a:rPr>
              <a:t>riprenderò peso</a:t>
            </a:r>
            <a:endParaRPr lang="it-IT" b="1" dirty="0">
              <a:latin typeface="Georgia" panose="02040502050405020303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2EB9799-1754-9ADF-FCDD-18A68C8229EF}"/>
              </a:ext>
            </a:extLst>
          </p:cNvPr>
          <p:cNvSpPr txBox="1"/>
          <p:nvPr/>
        </p:nvSpPr>
        <p:spPr>
          <a:xfrm>
            <a:off x="5243810" y="1064527"/>
            <a:ext cx="6511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202124"/>
                </a:solidFill>
                <a:latin typeface="Georgia" panose="02040502050405020303" pitchFamily="18" charset="0"/>
              </a:rPr>
              <a:t>Preferirei l’intervento di Sleeve perché </a:t>
            </a:r>
            <a:r>
              <a:rPr lang="it-IT" b="1" dirty="0">
                <a:solidFill>
                  <a:srgbClr val="202124"/>
                </a:solidFill>
                <a:latin typeface="Georgia" panose="02040502050405020303" pitchFamily="18" charset="0"/>
              </a:rPr>
              <a:t>tutti </a:t>
            </a:r>
            <a:r>
              <a:rPr lang="it-IT" dirty="0">
                <a:solidFill>
                  <a:srgbClr val="202124"/>
                </a:solidFill>
                <a:latin typeface="Georgia" panose="02040502050405020303" pitchFamily="18" charset="0"/>
              </a:rPr>
              <a:t>si trovano bene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8030C7F-379F-6DF2-FF27-1B67637E5621}"/>
              </a:ext>
            </a:extLst>
          </p:cNvPr>
          <p:cNvSpPr txBox="1"/>
          <p:nvPr/>
        </p:nvSpPr>
        <p:spPr>
          <a:xfrm>
            <a:off x="372909" y="5213453"/>
            <a:ext cx="11338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202124"/>
                </a:solidFill>
                <a:latin typeface="Georgia" panose="02040502050405020303" pitchFamily="18" charset="0"/>
              </a:rPr>
              <a:t>Non voglio fare il Bypass perché dopo mangiato devo </a:t>
            </a:r>
            <a:r>
              <a:rPr lang="it-IT" b="1" dirty="0">
                <a:solidFill>
                  <a:srgbClr val="202124"/>
                </a:solidFill>
                <a:latin typeface="Georgia" panose="02040502050405020303" pitchFamily="18" charset="0"/>
              </a:rPr>
              <a:t>immediatamente </a:t>
            </a:r>
            <a:r>
              <a:rPr lang="it-IT" dirty="0">
                <a:solidFill>
                  <a:srgbClr val="202124"/>
                </a:solidFill>
                <a:latin typeface="Georgia" panose="02040502050405020303" pitchFamily="18" charset="0"/>
              </a:rPr>
              <a:t>andare in bagno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CF64F0C-5E11-8951-ED1F-8950B328E4A8}"/>
              </a:ext>
            </a:extLst>
          </p:cNvPr>
          <p:cNvSpPr txBox="1"/>
          <p:nvPr/>
        </p:nvSpPr>
        <p:spPr>
          <a:xfrm>
            <a:off x="4683587" y="4522365"/>
            <a:ext cx="8444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Georgia" panose="02040502050405020303" pitchFamily="18" charset="0"/>
              </a:rPr>
              <a:t>Qualcosa non è andato bene all’intervento, non ho </a:t>
            </a:r>
            <a:r>
              <a:rPr lang="it-IT" b="1" dirty="0">
                <a:latin typeface="Georgia" panose="02040502050405020303" pitchFamily="18" charset="0"/>
              </a:rPr>
              <a:t>mai</a:t>
            </a:r>
            <a:r>
              <a:rPr lang="it-IT" dirty="0">
                <a:latin typeface="Georgia" panose="02040502050405020303" pitchFamily="18" charset="0"/>
              </a:rPr>
              <a:t> vomitato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2F4D7B0-72AC-0D15-697A-4F0EDF806F5C}"/>
              </a:ext>
            </a:extLst>
          </p:cNvPr>
          <p:cNvSpPr txBox="1"/>
          <p:nvPr/>
        </p:nvSpPr>
        <p:spPr>
          <a:xfrm>
            <a:off x="5435579" y="2476439"/>
            <a:ext cx="6511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Georgia" panose="02040502050405020303" pitchFamily="18" charset="0"/>
              </a:rPr>
              <a:t>Mica devo fare una </a:t>
            </a:r>
            <a:r>
              <a:rPr lang="it-IT" b="1" dirty="0">
                <a:latin typeface="Georgia" panose="02040502050405020303" pitchFamily="18" charset="0"/>
              </a:rPr>
              <a:t>dieta</a:t>
            </a:r>
            <a:r>
              <a:rPr lang="it-IT" dirty="0">
                <a:latin typeface="Georgia" panose="02040502050405020303" pitchFamily="18" charset="0"/>
              </a:rPr>
              <a:t> prima di essere operato?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6062744-6D86-E88A-2F1B-9C4D0E04E278}"/>
              </a:ext>
            </a:extLst>
          </p:cNvPr>
          <p:cNvSpPr txBox="1"/>
          <p:nvPr/>
        </p:nvSpPr>
        <p:spPr>
          <a:xfrm>
            <a:off x="7210383" y="3119785"/>
            <a:ext cx="4262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Georgia" panose="02040502050405020303" pitchFamily="18" charset="0"/>
              </a:rPr>
              <a:t>Perché c’è una </a:t>
            </a:r>
            <a:r>
              <a:rPr lang="it-IT" b="1" dirty="0">
                <a:latin typeface="Georgia" panose="02040502050405020303" pitchFamily="18" charset="0"/>
              </a:rPr>
              <a:t>dieta</a:t>
            </a:r>
            <a:r>
              <a:rPr lang="it-IT" dirty="0">
                <a:latin typeface="Georgia" panose="02040502050405020303" pitchFamily="18" charset="0"/>
              </a:rPr>
              <a:t> dopo l’intervento?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C0C3FB5-41C4-9FE2-2634-632E3591EB1B}"/>
              </a:ext>
            </a:extLst>
          </p:cNvPr>
          <p:cNvSpPr txBox="1"/>
          <p:nvPr/>
        </p:nvSpPr>
        <p:spPr>
          <a:xfrm>
            <a:off x="5649935" y="3789328"/>
            <a:ext cx="6511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Georgia" panose="02040502050405020303" pitchFamily="18" charset="0"/>
              </a:rPr>
              <a:t>Dovrò prendere le vitamine per </a:t>
            </a:r>
            <a:r>
              <a:rPr lang="it-IT" b="1" dirty="0">
                <a:latin typeface="Georgia" panose="02040502050405020303" pitchFamily="18" charset="0"/>
              </a:rPr>
              <a:t>tutta la vita</a:t>
            </a:r>
            <a:r>
              <a:rPr lang="it-IT" dirty="0">
                <a:latin typeface="Georgia" panose="02040502050405020303" pitchFamily="18" charset="0"/>
              </a:rPr>
              <a:t>?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3E018B1-8C7B-3B25-C62B-2CCE9C384543}"/>
              </a:ext>
            </a:extLst>
          </p:cNvPr>
          <p:cNvSpPr txBox="1"/>
          <p:nvPr/>
        </p:nvSpPr>
        <p:spPr>
          <a:xfrm>
            <a:off x="6042183" y="5719875"/>
            <a:ext cx="8444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Georgia" panose="02040502050405020303" pitchFamily="18" charset="0"/>
              </a:rPr>
              <a:t>Vorrei fare il </a:t>
            </a:r>
            <a:r>
              <a:rPr lang="it-IT" dirty="0" err="1">
                <a:latin typeface="Georgia" panose="02040502050405020303" pitchFamily="18" charset="0"/>
              </a:rPr>
              <a:t>Minibypass</a:t>
            </a:r>
            <a:r>
              <a:rPr lang="it-IT" dirty="0">
                <a:latin typeface="Georgia" panose="02040502050405020303" pitchFamily="18" charset="0"/>
              </a:rPr>
              <a:t> perché </a:t>
            </a:r>
            <a:r>
              <a:rPr lang="it-IT" b="1" dirty="0">
                <a:latin typeface="Georgia" panose="02040502050405020303" pitchFamily="18" charset="0"/>
              </a:rPr>
              <a:t>meno invasivo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A222997-9942-18E1-7264-A3274547DEA5}"/>
              </a:ext>
            </a:extLst>
          </p:cNvPr>
          <p:cNvSpPr txBox="1"/>
          <p:nvPr/>
        </p:nvSpPr>
        <p:spPr>
          <a:xfrm>
            <a:off x="1988121" y="6207748"/>
            <a:ext cx="6511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202124"/>
                </a:solidFill>
                <a:latin typeface="Georgia" panose="02040502050405020303" pitchFamily="18" charset="0"/>
              </a:rPr>
              <a:t>Vorrei l</a:t>
            </a:r>
            <a:r>
              <a:rPr lang="it-IT" b="1" dirty="0">
                <a:solidFill>
                  <a:srgbClr val="202124"/>
                </a:solidFill>
                <a:latin typeface="Georgia" panose="02040502050405020303" pitchFamily="18" charset="0"/>
              </a:rPr>
              <a:t>’anello</a:t>
            </a:r>
            <a:r>
              <a:rPr lang="it-IT" dirty="0">
                <a:solidFill>
                  <a:srgbClr val="202124"/>
                </a:solidFill>
                <a:latin typeface="Georgia" panose="02040502050405020303" pitchFamily="18" charset="0"/>
              </a:rPr>
              <a:t> per non sottopormi ad un intervento </a:t>
            </a:r>
            <a:endParaRPr lang="it-IT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990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CE90A9B-80A5-C35B-29B1-D1C04CC937EF}"/>
              </a:ext>
            </a:extLst>
          </p:cNvPr>
          <p:cNvSpPr txBox="1"/>
          <p:nvPr/>
        </p:nvSpPr>
        <p:spPr>
          <a:xfrm>
            <a:off x="4538900" y="2005644"/>
            <a:ext cx="4086987" cy="253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dirty="0">
                <a:latin typeface="Georgia" panose="02040502050405020303" pitchFamily="18" charset="0"/>
              </a:rPr>
              <a:t>Richiesta specifica determinato intervento o procedura per «idealizzazione» maggiore efficacia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dirty="0">
                <a:latin typeface="Georgia" panose="02040502050405020303" pitchFamily="18" charset="0"/>
              </a:rPr>
              <a:t>«Liberazione» da qualunque regime alimentare  sia </a:t>
            </a:r>
            <a:r>
              <a:rPr lang="it-IT" dirty="0" err="1">
                <a:latin typeface="Georgia" panose="02040502050405020303" pitchFamily="18" charset="0"/>
              </a:rPr>
              <a:t>pre</a:t>
            </a:r>
            <a:r>
              <a:rPr lang="it-IT" dirty="0">
                <a:latin typeface="Georgia" panose="02040502050405020303" pitchFamily="18" charset="0"/>
              </a:rPr>
              <a:t> che post intervento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C536498-94F1-0589-62B8-2FAE1D4E2BAC}"/>
              </a:ext>
            </a:extLst>
          </p:cNvPr>
          <p:cNvSpPr txBox="1"/>
          <p:nvPr/>
        </p:nvSpPr>
        <p:spPr>
          <a:xfrm>
            <a:off x="201502" y="2039205"/>
            <a:ext cx="4086987" cy="2950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dirty="0">
                <a:latin typeface="Georgia" panose="02040502050405020303" pitchFamily="18" charset="0"/>
              </a:rPr>
              <a:t>Richiesta specifica determinato intervento o procedura per «idealizzazione» maggiore efficacia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dirty="0">
                <a:latin typeface="Georgia" panose="02040502050405020303" pitchFamily="18" charset="0"/>
              </a:rPr>
              <a:t>Mancata consapevolezza necessità percorso </a:t>
            </a:r>
            <a:r>
              <a:rPr lang="it-IT" dirty="0" err="1">
                <a:latin typeface="Georgia" panose="02040502050405020303" pitchFamily="18" charset="0"/>
              </a:rPr>
              <a:t>pre</a:t>
            </a:r>
            <a:r>
              <a:rPr lang="it-IT" dirty="0">
                <a:latin typeface="Georgia" panose="02040502050405020303" pitchFamily="18" charset="0"/>
              </a:rPr>
              <a:t> - intervento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dirty="0">
                <a:latin typeface="Georgia" panose="02040502050405020303" pitchFamily="18" charset="0"/>
              </a:rPr>
              <a:t>«Liberazione» da qualunque regime alimentare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D7BF0CA-2047-F596-0D1D-F56D134821C4}"/>
              </a:ext>
            </a:extLst>
          </p:cNvPr>
          <p:cNvSpPr txBox="1"/>
          <p:nvPr/>
        </p:nvSpPr>
        <p:spPr>
          <a:xfrm>
            <a:off x="8709711" y="2039205"/>
            <a:ext cx="3615022" cy="1288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dirty="0">
                <a:latin typeface="Georgia" panose="02040502050405020303" pitchFamily="18" charset="0"/>
              </a:rPr>
              <a:t>Mancata conoscenza importanza del follow-up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it-IT" dirty="0">
              <a:latin typeface="Georgia" panose="02040502050405020303" pitchFamily="18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E01143E-36C6-9CB9-9474-175DC250B0F1}"/>
              </a:ext>
            </a:extLst>
          </p:cNvPr>
          <p:cNvSpPr/>
          <p:nvPr/>
        </p:nvSpPr>
        <p:spPr>
          <a:xfrm>
            <a:off x="-374690" y="542077"/>
            <a:ext cx="530173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VALUTAZIONE MULTIDISCIPLINARE</a:t>
            </a:r>
            <a:endParaRPr lang="it-IT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DF327E5-B6F6-F127-8C2C-2D07EA56079B}"/>
              </a:ext>
            </a:extLst>
          </p:cNvPr>
          <p:cNvSpPr/>
          <p:nvPr/>
        </p:nvSpPr>
        <p:spPr>
          <a:xfrm>
            <a:off x="5315180" y="474776"/>
            <a:ext cx="247721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DURANTE</a:t>
            </a:r>
          </a:p>
          <a:p>
            <a:pPr algn="ctr"/>
            <a:r>
              <a:rPr lang="it-IT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PERC</a:t>
            </a:r>
            <a:r>
              <a:rPr lang="it-IT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ORSO</a:t>
            </a:r>
            <a:endParaRPr lang="it-IT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D69723C-099D-06EE-ACCD-8D41AFF6302D}"/>
              </a:ext>
            </a:extLst>
          </p:cNvPr>
          <p:cNvSpPr/>
          <p:nvPr/>
        </p:nvSpPr>
        <p:spPr>
          <a:xfrm>
            <a:off x="9014027" y="769587"/>
            <a:ext cx="273972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FOLLOW-UP</a:t>
            </a:r>
            <a:endParaRPr lang="it-IT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57D6A794-E0C9-A2B7-0321-16BCF52196CE}"/>
              </a:ext>
            </a:extLst>
          </p:cNvPr>
          <p:cNvCxnSpPr/>
          <p:nvPr/>
        </p:nvCxnSpPr>
        <p:spPr>
          <a:xfrm flipV="1">
            <a:off x="201502" y="1848050"/>
            <a:ext cx="11802076" cy="579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72D7EFD0-9C48-972B-0C8A-DC7AC6134D53}"/>
              </a:ext>
            </a:extLst>
          </p:cNvPr>
          <p:cNvCxnSpPr/>
          <p:nvPr/>
        </p:nvCxnSpPr>
        <p:spPr>
          <a:xfrm>
            <a:off x="4538900" y="375920"/>
            <a:ext cx="0" cy="44371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F7F4884F-73E9-03CD-1BAA-453F5737CB3D}"/>
              </a:ext>
            </a:extLst>
          </p:cNvPr>
          <p:cNvCxnSpPr/>
          <p:nvPr/>
        </p:nvCxnSpPr>
        <p:spPr>
          <a:xfrm>
            <a:off x="8625887" y="399010"/>
            <a:ext cx="0" cy="44371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 descr="Immagine che contiene serpente, verme&#10;&#10;Descrizione generata automaticamente">
            <a:extLst>
              <a:ext uri="{FF2B5EF4-FFF2-40B4-BE49-F238E27FC236}">
                <a16:creationId xmlns:a16="http://schemas.microsoft.com/office/drawing/2014/main" id="{DB37D0F8-120E-02A3-748C-E23453452C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07" y="2493724"/>
            <a:ext cx="11196301" cy="438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98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ome fare Marketing con il metodo del Passaparola">
            <a:extLst>
              <a:ext uri="{FF2B5EF4-FFF2-40B4-BE49-F238E27FC236}">
                <a16:creationId xmlns:a16="http://schemas.microsoft.com/office/drawing/2014/main" id="{AD14EE51-017F-09A4-64BB-625271AE8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51" y="178839"/>
            <a:ext cx="11886670" cy="650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474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iano di Cola_Area Nutrizionale  -  Modalità compatibilità" id="{1C792FC9-F5D1-6941-A4E3-20C50F7EB027}" vid="{2E1917FC-9C4D-4145-80EB-F19C694A9CAE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RetrospectVTI</Template>
  <TotalTime>1835</TotalTime>
  <Words>661</Words>
  <Application>Microsoft Macintosh PowerPoint</Application>
  <PresentationFormat>Widescreen</PresentationFormat>
  <Paragraphs>64</Paragraphs>
  <Slides>20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5" baseType="lpstr">
      <vt:lpstr>Arial</vt:lpstr>
      <vt:lpstr>Calibri</vt:lpstr>
      <vt:lpstr>Georgia</vt:lpstr>
      <vt:lpstr>Wingdings</vt:lpstr>
      <vt:lpstr>RetrospectVTI</vt:lpstr>
      <vt:lpstr>NUTRITION FAKE IN CHIRURGIA BARIATRICA: QUANDO SI FA A MENO DELL’ESPERTO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AREA NUTRIZIONALE</dc:title>
  <dc:creator>cristiano giardiello</dc:creator>
  <cp:lastModifiedBy>cristiano giardiello</cp:lastModifiedBy>
  <cp:revision>36</cp:revision>
  <dcterms:created xsi:type="dcterms:W3CDTF">2024-05-11T15:23:56Z</dcterms:created>
  <dcterms:modified xsi:type="dcterms:W3CDTF">2024-05-19T19:48:21Z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